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32"/>
  </p:notesMasterIdLst>
  <p:handoutMasterIdLst>
    <p:handoutMasterId r:id="rId33"/>
  </p:handoutMasterIdLst>
  <p:sldIdLst>
    <p:sldId id="380" r:id="rId2"/>
    <p:sldId id="339" r:id="rId3"/>
    <p:sldId id="340" r:id="rId4"/>
    <p:sldId id="343" r:id="rId5"/>
    <p:sldId id="344" r:id="rId6"/>
    <p:sldId id="341" r:id="rId7"/>
    <p:sldId id="342" r:id="rId8"/>
    <p:sldId id="345" r:id="rId9"/>
    <p:sldId id="347" r:id="rId10"/>
    <p:sldId id="349" r:id="rId11"/>
    <p:sldId id="350" r:id="rId12"/>
    <p:sldId id="351" r:id="rId13"/>
    <p:sldId id="354" r:id="rId14"/>
    <p:sldId id="355" r:id="rId15"/>
    <p:sldId id="356" r:id="rId16"/>
    <p:sldId id="364" r:id="rId17"/>
    <p:sldId id="365" r:id="rId18"/>
    <p:sldId id="366" r:id="rId19"/>
    <p:sldId id="367" r:id="rId20"/>
    <p:sldId id="368" r:id="rId21"/>
    <p:sldId id="378" r:id="rId22"/>
    <p:sldId id="369" r:id="rId23"/>
    <p:sldId id="370" r:id="rId24"/>
    <p:sldId id="379" r:id="rId25"/>
    <p:sldId id="371" r:id="rId26"/>
    <p:sldId id="372" r:id="rId27"/>
    <p:sldId id="373" r:id="rId28"/>
    <p:sldId id="374" r:id="rId29"/>
    <p:sldId id="377" r:id="rId30"/>
    <p:sldId id="375" r:id="rId31"/>
  </p:sldIdLst>
  <p:sldSz cx="12188825" cy="6858000"/>
  <p:notesSz cx="6858000" cy="9144000"/>
  <p:custDataLst>
    <p:tags r:id="rId34"/>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F2C"/>
    <a:srgbClr val="F4B10A"/>
    <a:srgbClr val="E4A60A"/>
    <a:srgbClr val="F0932C"/>
    <a:srgbClr val="828282"/>
    <a:srgbClr val="6E90FE"/>
    <a:srgbClr val="8086FC"/>
    <a:srgbClr val="6D6DFB"/>
    <a:srgbClr val="4E78F0"/>
    <a:srgbClr val="92C6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91" d="100"/>
          <a:sy n="91" d="100"/>
        </p:scale>
        <p:origin x="370" y="67"/>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8/3/2022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8/3/2022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654" y="1447801"/>
            <a:ext cx="8823360" cy="3329581"/>
          </a:xfrm>
        </p:spPr>
        <p:txBody>
          <a:bodyPr anchor="b"/>
          <a:lstStyle>
            <a:lvl1pPr>
              <a:defRPr sz="7198"/>
            </a:lvl1pPr>
          </a:lstStyle>
          <a:p>
            <a:r>
              <a:rPr lang="en-US"/>
              <a:t>Click to edit Master title style</a:t>
            </a:r>
            <a:endParaRPr lang="en-US" dirty="0"/>
          </a:p>
        </p:txBody>
      </p:sp>
      <p:sp>
        <p:nvSpPr>
          <p:cNvPr id="3" name="Subtitle 2"/>
          <p:cNvSpPr>
            <a:spLocks noGrp="1"/>
          </p:cNvSpPr>
          <p:nvPr>
            <p:ph type="subTitle" idx="1"/>
          </p:nvPr>
        </p:nvSpPr>
        <p:spPr>
          <a:xfrm>
            <a:off x="1154654" y="4777380"/>
            <a:ext cx="8823360" cy="861420"/>
          </a:xfrm>
        </p:spPr>
        <p:txBody>
          <a:bodyPr anchor="t"/>
          <a:lstStyle>
            <a:lvl1pPr marL="0" indent="0" algn="l">
              <a:buNone/>
              <a:defRPr cap="all">
                <a:solidFill>
                  <a:schemeClr val="bg2">
                    <a:lumMod val="40000"/>
                    <a:lumOff val="60000"/>
                  </a:schemeClr>
                </a:solidFill>
              </a:defRPr>
            </a:lvl1pPr>
            <a:lvl2pPr marL="457063" indent="0" algn="ctr">
              <a:buNone/>
              <a:defRPr>
                <a:solidFill>
                  <a:schemeClr val="tx1">
                    <a:tint val="75000"/>
                  </a:schemeClr>
                </a:solidFill>
              </a:defRPr>
            </a:lvl2pPr>
            <a:lvl3pPr marL="914126" indent="0" algn="ctr">
              <a:buNone/>
              <a:defRPr>
                <a:solidFill>
                  <a:schemeClr val="tx1">
                    <a:tint val="75000"/>
                  </a:schemeClr>
                </a:solidFill>
              </a:defRPr>
            </a:lvl3pPr>
            <a:lvl4pPr marL="1371189" indent="0" algn="ctr">
              <a:buNone/>
              <a:defRPr>
                <a:solidFill>
                  <a:schemeClr val="tx1">
                    <a:tint val="75000"/>
                  </a:schemeClr>
                </a:solidFill>
              </a:defRPr>
            </a:lvl4pPr>
            <a:lvl5pPr marL="1828251" indent="0" algn="ctr">
              <a:buNone/>
              <a:defRPr>
                <a:solidFill>
                  <a:schemeClr val="tx1">
                    <a:tint val="75000"/>
                  </a:schemeClr>
                </a:solidFill>
              </a:defRPr>
            </a:lvl5pPr>
            <a:lvl6pPr marL="2285314" indent="0" algn="ctr">
              <a:buNone/>
              <a:defRPr>
                <a:solidFill>
                  <a:schemeClr val="tx1">
                    <a:tint val="75000"/>
                  </a:schemeClr>
                </a:solidFill>
              </a:defRPr>
            </a:lvl6pPr>
            <a:lvl7pPr marL="2742377" indent="0" algn="ctr">
              <a:buNone/>
              <a:defRPr>
                <a:solidFill>
                  <a:schemeClr val="tx1">
                    <a:tint val="75000"/>
                  </a:schemeClr>
                </a:solidFill>
              </a:defRPr>
            </a:lvl7pPr>
            <a:lvl8pPr marL="3199440" indent="0" algn="ctr">
              <a:buNone/>
              <a:defRPr>
                <a:solidFill>
                  <a:schemeClr val="tx1">
                    <a:tint val="75000"/>
                  </a:schemeClr>
                </a:solidFill>
              </a:defRPr>
            </a:lvl8pPr>
            <a:lvl9pPr marL="3656503"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grpSp>
        <p:nvGrpSpPr>
          <p:cNvPr id="7" name="Group 6">
            <a:extLst>
              <a:ext uri="{FF2B5EF4-FFF2-40B4-BE49-F238E27FC236}">
                <a16:creationId xmlns:a16="http://schemas.microsoft.com/office/drawing/2014/main" id="{E8581D7A-8907-C673-6AEC-8049852B4E43}"/>
              </a:ext>
            </a:extLst>
          </p:cNvPr>
          <p:cNvGrpSpPr/>
          <p:nvPr userDrawn="1"/>
        </p:nvGrpSpPr>
        <p:grpSpPr>
          <a:xfrm>
            <a:off x="7923213" y="0"/>
            <a:ext cx="4265612" cy="6858000"/>
            <a:chOff x="7923213" y="0"/>
            <a:chExt cx="4265612" cy="6858000"/>
          </a:xfrm>
        </p:grpSpPr>
        <p:pic>
          <p:nvPicPr>
            <p:cNvPr id="8" name="Picture 7">
              <a:extLst>
                <a:ext uri="{FF2B5EF4-FFF2-40B4-BE49-F238E27FC236}">
                  <a16:creationId xmlns:a16="http://schemas.microsoft.com/office/drawing/2014/main" id="{E8B5FE23-3C2C-8605-79C7-F4CFDB86BA2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9" name="Rectangle 8">
              <a:extLst>
                <a:ext uri="{FF2B5EF4-FFF2-40B4-BE49-F238E27FC236}">
                  <a16:creationId xmlns:a16="http://schemas.microsoft.com/office/drawing/2014/main" id="{227DD86D-31FE-E420-66DF-040E32F1657E}"/>
                </a:ext>
              </a:extLst>
            </p:cNvPr>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3772776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656" y="4800587"/>
            <a:ext cx="8823359" cy="566738"/>
          </a:xfrm>
        </p:spPr>
        <p:txBody>
          <a:bodyPr anchor="b">
            <a:normAutofit/>
          </a:bodyPr>
          <a:lstStyle>
            <a:lvl1pPr algn="l">
              <a:defRPr sz="2399"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654" y="685800"/>
            <a:ext cx="8823360"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655" y="5367325"/>
            <a:ext cx="8823358" cy="493712"/>
          </a:xfrm>
        </p:spPr>
        <p:txBody>
          <a:bodyPr>
            <a:normAutofit/>
          </a:bodyPr>
          <a:lstStyle>
            <a:lvl1pPr marL="0" indent="0">
              <a:buNone/>
              <a:defRPr sz="12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F41C87-7AD9-4845-A077-840E4A0F3F06}" type="datetimeFigureOut">
              <a:rPr lang="en-US" smtClean="0"/>
              <a:pPr/>
              <a:t>8/3/2022</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775537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654" y="1447800"/>
            <a:ext cx="8823361" cy="1981200"/>
          </a:xfrm>
        </p:spPr>
        <p:txBody>
          <a:bodyPr/>
          <a:lstStyle>
            <a:lvl1pPr>
              <a:defRPr sz="4799"/>
            </a:lvl1pPr>
          </a:lstStyle>
          <a:p>
            <a:r>
              <a:rPr lang="en-US"/>
              <a:t>Click to edit Master title style</a:t>
            </a:r>
            <a:endParaRPr lang="en-US" dirty="0"/>
          </a:p>
        </p:txBody>
      </p:sp>
      <p:sp>
        <p:nvSpPr>
          <p:cNvPr id="8" name="Text Placeholder 3"/>
          <p:cNvSpPr>
            <a:spLocks noGrp="1"/>
          </p:cNvSpPr>
          <p:nvPr>
            <p:ph type="body" sz="half" idx="2"/>
          </p:nvPr>
        </p:nvSpPr>
        <p:spPr>
          <a:xfrm>
            <a:off x="1154654" y="3657600"/>
            <a:ext cx="8823361" cy="2362200"/>
          </a:xfrm>
        </p:spPr>
        <p:txBody>
          <a:bodyPr anchor="ctr">
            <a:normAutofit/>
          </a:bodyPr>
          <a:lstStyle>
            <a:lvl1pPr marL="0" indent="0">
              <a:buNone/>
              <a:defRPr sz="1799"/>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pPr/>
              <a:t>8/3/2022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28435753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391" y="1447800"/>
            <a:ext cx="7997232" cy="2323374"/>
          </a:xfrm>
        </p:spPr>
        <p:txBody>
          <a:bodyPr/>
          <a:lstStyle>
            <a:lvl1pPr>
              <a:defRPr sz="4799"/>
            </a:lvl1pPr>
          </a:lstStyle>
          <a:p>
            <a:r>
              <a:rPr lang="en-US"/>
              <a:t>Click to edit Master title style</a:t>
            </a:r>
            <a:endParaRPr lang="en-US" dirty="0"/>
          </a:p>
        </p:txBody>
      </p:sp>
      <p:sp>
        <p:nvSpPr>
          <p:cNvPr id="11" name="Text Placeholder 3"/>
          <p:cNvSpPr>
            <a:spLocks noGrp="1"/>
          </p:cNvSpPr>
          <p:nvPr>
            <p:ph type="body" sz="half" idx="14"/>
          </p:nvPr>
        </p:nvSpPr>
        <p:spPr>
          <a:xfrm>
            <a:off x="1929898" y="3771174"/>
            <a:ext cx="7277753"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654" y="4350657"/>
            <a:ext cx="8823361" cy="1676400"/>
          </a:xfrm>
        </p:spPr>
        <p:txBody>
          <a:bodyPr anchor="ctr">
            <a:normAutofit/>
          </a:bodyPr>
          <a:lstStyle>
            <a:lvl1pPr marL="0" indent="0">
              <a:buNone/>
              <a:defRPr sz="1799"/>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pPr/>
              <a:t>8/3/2022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a:p>
        </p:txBody>
      </p:sp>
      <p:sp>
        <p:nvSpPr>
          <p:cNvPr id="12" name="TextBox 11"/>
          <p:cNvSpPr txBox="1"/>
          <p:nvPr/>
        </p:nvSpPr>
        <p:spPr>
          <a:xfrm>
            <a:off x="898061" y="971253"/>
            <a:ext cx="801703"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196" dirty="0"/>
              <a:t>“</a:t>
            </a:r>
          </a:p>
        </p:txBody>
      </p:sp>
      <p:sp>
        <p:nvSpPr>
          <p:cNvPr id="15" name="TextBox 14"/>
          <p:cNvSpPr txBox="1"/>
          <p:nvPr/>
        </p:nvSpPr>
        <p:spPr>
          <a:xfrm>
            <a:off x="9328060" y="2613787"/>
            <a:ext cx="801703"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196" dirty="0"/>
              <a:t>”</a:t>
            </a:r>
          </a:p>
        </p:txBody>
      </p:sp>
    </p:spTree>
    <p:extLst>
      <p:ext uri="{BB962C8B-B14F-4D97-AF65-F5344CB8AC3E}">
        <p14:creationId xmlns:p14="http://schemas.microsoft.com/office/powerpoint/2010/main" val="17176355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653" y="3124201"/>
            <a:ext cx="8823362" cy="1653180"/>
          </a:xfrm>
        </p:spPr>
        <p:txBody>
          <a:bodyPr anchor="b"/>
          <a:lstStyle>
            <a:lvl1pPr algn="l">
              <a:defRPr sz="3999" b="0" cap="none"/>
            </a:lvl1pPr>
          </a:lstStyle>
          <a:p>
            <a:r>
              <a:rPr lang="en-US"/>
              <a:t>Click to edit Master title style</a:t>
            </a:r>
            <a:endParaRPr lang="en-US" dirty="0"/>
          </a:p>
        </p:txBody>
      </p:sp>
      <p:sp>
        <p:nvSpPr>
          <p:cNvPr id="3" name="Text Placeholder 2"/>
          <p:cNvSpPr>
            <a:spLocks noGrp="1"/>
          </p:cNvSpPr>
          <p:nvPr>
            <p:ph type="body" idx="1"/>
          </p:nvPr>
        </p:nvSpPr>
        <p:spPr>
          <a:xfrm>
            <a:off x="1154654" y="4777381"/>
            <a:ext cx="8823361" cy="860400"/>
          </a:xfrm>
        </p:spPr>
        <p:txBody>
          <a:bodyPr anchor="t"/>
          <a:lstStyle>
            <a:lvl1pPr marL="0" indent="0" algn="l">
              <a:buNone/>
              <a:defRPr sz="1999" cap="none">
                <a:solidFill>
                  <a:schemeClr val="bg2">
                    <a:lumMod val="40000"/>
                    <a:lumOff val="60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pPr/>
              <a:t>8/3/2022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31748221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199"/>
            </a:lvl1pPr>
          </a:lstStyle>
          <a:p>
            <a:r>
              <a:rPr lang="en-US"/>
              <a:t>Click to edit Master title style</a:t>
            </a:r>
            <a:endParaRPr lang="en-US" dirty="0"/>
          </a:p>
        </p:txBody>
      </p:sp>
      <p:sp>
        <p:nvSpPr>
          <p:cNvPr id="3" name="Text Placeholder 2"/>
          <p:cNvSpPr>
            <a:spLocks noGrp="1"/>
          </p:cNvSpPr>
          <p:nvPr>
            <p:ph type="body" idx="1"/>
          </p:nvPr>
        </p:nvSpPr>
        <p:spPr>
          <a:xfrm>
            <a:off x="632782" y="1981200"/>
            <a:ext cx="2946099"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293" y="2667000"/>
            <a:ext cx="2926588" cy="3589338"/>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2648" y="1981200"/>
            <a:ext cx="2935476"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2097" y="2667000"/>
            <a:ext cx="2946027" cy="3589338"/>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2845" y="1981200"/>
            <a:ext cx="2931349"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2845" y="2667000"/>
            <a:ext cx="2931349" cy="3589338"/>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cxnSp>
        <p:nvCxnSpPr>
          <p:cNvPr id="17" name="Straight Connector 16"/>
          <p:cNvCxnSpPr/>
          <p:nvPr/>
        </p:nvCxnSpPr>
        <p:spPr>
          <a:xfrm>
            <a:off x="372517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0414"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3F41C87-7AD9-4845-A077-840E4A0F3F06}" type="datetimeFigureOut">
              <a:rPr lang="en-US" smtClean="0"/>
              <a:pPr/>
              <a:t>8/3/2022</a:t>
            </a:fld>
            <a:endParaRPr lang="en-US"/>
          </a:p>
        </p:txBody>
      </p:sp>
      <p:sp>
        <p:nvSpPr>
          <p:cNvPr id="4"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27733414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199"/>
            </a:lvl1pPr>
          </a:lstStyle>
          <a:p>
            <a:r>
              <a:rPr lang="en-US"/>
              <a:t>Click to edit Master title style</a:t>
            </a:r>
            <a:endParaRPr lang="en-US" dirty="0"/>
          </a:p>
        </p:txBody>
      </p:sp>
      <p:sp>
        <p:nvSpPr>
          <p:cNvPr id="3" name="Text Placeholder 2"/>
          <p:cNvSpPr>
            <a:spLocks noGrp="1"/>
          </p:cNvSpPr>
          <p:nvPr>
            <p:ph type="body" idx="1"/>
          </p:nvPr>
        </p:nvSpPr>
        <p:spPr>
          <a:xfrm>
            <a:off x="652293" y="4250949"/>
            <a:ext cx="2939284"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293" y="2209800"/>
            <a:ext cx="2939284"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293" y="4827212"/>
            <a:ext cx="2939284" cy="659189"/>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8363" y="4250949"/>
            <a:ext cx="2929762"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8362" y="2209800"/>
            <a:ext cx="292976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7009" y="4827211"/>
            <a:ext cx="2933642" cy="659189"/>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2845" y="4250949"/>
            <a:ext cx="2931349"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2844" y="2209800"/>
            <a:ext cx="2931349"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2720" y="4827209"/>
            <a:ext cx="2935232" cy="659189"/>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cxnSp>
        <p:nvCxnSpPr>
          <p:cNvPr id="19" name="Straight Connector 18"/>
          <p:cNvCxnSpPr/>
          <p:nvPr/>
        </p:nvCxnSpPr>
        <p:spPr>
          <a:xfrm>
            <a:off x="372517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0414"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3F41C87-7AD9-4845-A077-840E4A0F3F06}" type="datetimeFigureOut">
              <a:rPr lang="en-US" smtClean="0"/>
              <a:pPr/>
              <a:t>8/3/2022</a:t>
            </a:fld>
            <a:endParaRPr lang="en-US"/>
          </a:p>
        </p:txBody>
      </p:sp>
      <p:sp>
        <p:nvSpPr>
          <p:cNvPr id="4"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20667345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8/3/2022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a:p>
        </p:txBody>
      </p:sp>
    </p:spTree>
    <p:extLst>
      <p:ext uri="{BB962C8B-B14F-4D97-AF65-F5344CB8AC3E}">
        <p14:creationId xmlns:p14="http://schemas.microsoft.com/office/powerpoint/2010/main" val="192532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2050" y="430214"/>
            <a:ext cx="1752145"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294" y="887414"/>
            <a:ext cx="7421216"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8/3/2022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a:p>
        </p:txBody>
      </p:sp>
    </p:spTree>
    <p:extLst>
      <p:ext uri="{BB962C8B-B14F-4D97-AF65-F5344CB8AC3E}">
        <p14:creationId xmlns:p14="http://schemas.microsoft.com/office/powerpoint/2010/main" val="1709765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03F41C87-7AD9-4845-A077-840E4A0F3F06}" type="datetimeFigureOut">
              <a:rPr lang="en-US" smtClean="0"/>
              <a:t>8/3/2022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a:p>
        </p:txBody>
      </p:sp>
    </p:spTree>
    <p:extLst>
      <p:ext uri="{BB962C8B-B14F-4D97-AF65-F5344CB8AC3E}">
        <p14:creationId xmlns:p14="http://schemas.microsoft.com/office/powerpoint/2010/main" val="353543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656" y="2861734"/>
            <a:ext cx="8823359" cy="1915647"/>
          </a:xfrm>
        </p:spPr>
        <p:txBody>
          <a:bodyPr anchor="b"/>
          <a:lstStyle>
            <a:lvl1pPr algn="l">
              <a:defRPr sz="3999" b="0" cap="none"/>
            </a:lvl1pPr>
          </a:lstStyle>
          <a:p>
            <a:r>
              <a:rPr lang="en-US"/>
              <a:t>Click to edit Master title style</a:t>
            </a:r>
            <a:endParaRPr lang="en-US" dirty="0"/>
          </a:p>
        </p:txBody>
      </p:sp>
      <p:sp>
        <p:nvSpPr>
          <p:cNvPr id="3" name="Text Placeholder 2"/>
          <p:cNvSpPr>
            <a:spLocks noGrp="1"/>
          </p:cNvSpPr>
          <p:nvPr>
            <p:ph type="body" idx="1"/>
          </p:nvPr>
        </p:nvSpPr>
        <p:spPr>
          <a:xfrm>
            <a:off x="1154654" y="4777381"/>
            <a:ext cx="8823360" cy="860400"/>
          </a:xfrm>
        </p:spPr>
        <p:txBody>
          <a:bodyPr anchor="t"/>
          <a:lstStyle>
            <a:lvl1pPr marL="0" indent="0" algn="l">
              <a:buNone/>
              <a:defRPr sz="1999" cap="all">
                <a:solidFill>
                  <a:schemeClr val="bg2">
                    <a:lumMod val="40000"/>
                    <a:lumOff val="60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t>8/3/2022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t>‹#›</a:t>
            </a:fld>
            <a:endParaRPr lang="en-US"/>
          </a:p>
        </p:txBody>
      </p:sp>
      <p:grpSp>
        <p:nvGrpSpPr>
          <p:cNvPr id="7" name="Group 6">
            <a:extLst>
              <a:ext uri="{FF2B5EF4-FFF2-40B4-BE49-F238E27FC236}">
                <a16:creationId xmlns:a16="http://schemas.microsoft.com/office/drawing/2014/main" id="{F68B5205-A656-DF8E-31A8-74B45FE3D439}"/>
              </a:ext>
            </a:extLst>
          </p:cNvPr>
          <p:cNvGrpSpPr/>
          <p:nvPr userDrawn="1"/>
        </p:nvGrpSpPr>
        <p:grpSpPr>
          <a:xfrm>
            <a:off x="11123611" y="0"/>
            <a:ext cx="1065214" cy="6868886"/>
            <a:chOff x="11123611" y="0"/>
            <a:chExt cx="1065214" cy="6868886"/>
          </a:xfrm>
        </p:grpSpPr>
        <p:pic>
          <p:nvPicPr>
            <p:cNvPr id="8" name="Picture 7">
              <a:extLst>
                <a:ext uri="{FF2B5EF4-FFF2-40B4-BE49-F238E27FC236}">
                  <a16:creationId xmlns:a16="http://schemas.microsoft.com/office/drawing/2014/main" id="{47774E6A-AD88-B7B2-04E0-22D1C4D6820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9" name="Rectangle 8">
              <a:extLst>
                <a:ext uri="{FF2B5EF4-FFF2-40B4-BE49-F238E27FC236}">
                  <a16:creationId xmlns:a16="http://schemas.microsoft.com/office/drawing/2014/main" id="{266FC60D-941B-F440-898C-615DB2DD2EF7}"/>
                </a:ext>
              </a:extLst>
            </p:cNvPr>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41894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025" y="2060576"/>
            <a:ext cx="4395194" cy="4195763"/>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3021" y="2056093"/>
            <a:ext cx="4395196" cy="4200245"/>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3F41C87-7AD9-4845-A077-840E4A0F3F06}" type="datetimeFigureOut">
              <a:rPr lang="en-US" smtClean="0"/>
              <a:t>8/3/2022</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t>‹#›</a:t>
            </a:fld>
            <a:endParaRPr lang="en-US"/>
          </a:p>
        </p:txBody>
      </p:sp>
    </p:spTree>
    <p:extLst>
      <p:ext uri="{BB962C8B-B14F-4D97-AF65-F5344CB8AC3E}">
        <p14:creationId xmlns:p14="http://schemas.microsoft.com/office/powerpoint/2010/main" val="161520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026" y="1905000"/>
            <a:ext cx="4395193"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025" y="2514600"/>
            <a:ext cx="4395194" cy="3741738"/>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3023" y="1905000"/>
            <a:ext cx="4395194"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3023" y="2514600"/>
            <a:ext cx="4395194" cy="3741738"/>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3F41C87-7AD9-4845-A077-840E4A0F3F06}" type="datetimeFigureOut">
              <a:rPr lang="en-US" smtClean="0"/>
              <a:t>8/3/2022</a:t>
            </a:fld>
            <a:endParaRPr lang="en-US"/>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9" name="Slide Number Placeholder 8"/>
          <p:cNvSpPr>
            <a:spLocks noGrp="1"/>
          </p:cNvSpPr>
          <p:nvPr>
            <p:ph type="sldNum" sz="quarter" idx="12"/>
          </p:nvPr>
        </p:nvSpPr>
        <p:spPr/>
        <p:txBody>
          <a:bodyPr/>
          <a:lstStyle/>
          <a:p>
            <a:fld id="{2A013F82-EE5E-44EE-A61D-E31C6657F26F}" type="slidenum">
              <a:rPr lang="en-US" smtClean="0"/>
              <a:t>‹#›</a:t>
            </a:fld>
            <a:endParaRPr lang="en-US"/>
          </a:p>
        </p:txBody>
      </p:sp>
    </p:spTree>
    <p:extLst>
      <p:ext uri="{BB962C8B-B14F-4D97-AF65-F5344CB8AC3E}">
        <p14:creationId xmlns:p14="http://schemas.microsoft.com/office/powerpoint/2010/main" val="59385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3F41C87-7AD9-4845-A077-840E4A0F3F06}" type="datetimeFigureOut">
              <a:rPr lang="en-US" smtClean="0"/>
              <a:t>8/3/2022</a:t>
            </a:fld>
            <a:endParaRPr lang="en-US"/>
          </a:p>
        </p:txBody>
      </p:sp>
      <p:sp>
        <p:nvSpPr>
          <p:cNvPr id="5" name="Footer Placeholder 3"/>
          <p:cNvSpPr>
            <a:spLocks noGrp="1"/>
          </p:cNvSpPr>
          <p:nvPr>
            <p:ph type="ftr" sz="quarter" idx="11"/>
          </p:nvPr>
        </p:nvSpPr>
        <p:spPr/>
        <p:txBody>
          <a:bodyPr/>
          <a:lstStyle/>
          <a:p>
            <a:r>
              <a:rPr lang="en-US"/>
              <a:t>Add a footer</a:t>
            </a:r>
            <a:endParaRPr lang="en-US" dirty="0"/>
          </a:p>
        </p:txBody>
      </p:sp>
      <p:sp>
        <p:nvSpPr>
          <p:cNvPr id="6" name="Slide Number Placeholder 4"/>
          <p:cNvSpPr>
            <a:spLocks noGrp="1"/>
          </p:cNvSpPr>
          <p:nvPr>
            <p:ph type="sldNum" sz="quarter" idx="12"/>
          </p:nvPr>
        </p:nvSpPr>
        <p:spPr/>
        <p:txBody>
          <a:bodyPr/>
          <a:lstStyle/>
          <a:p>
            <a:fld id="{2A013F82-EE5E-44EE-A61D-E31C6657F26F}" type="slidenum">
              <a:rPr lang="en-US" smtClean="0"/>
              <a:t>‹#›</a:t>
            </a:fld>
            <a:endParaRPr lang="en-US"/>
          </a:p>
        </p:txBody>
      </p:sp>
    </p:spTree>
    <p:extLst>
      <p:ext uri="{BB962C8B-B14F-4D97-AF65-F5344CB8AC3E}">
        <p14:creationId xmlns:p14="http://schemas.microsoft.com/office/powerpoint/2010/main" val="27507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3F41C87-7AD9-4845-A077-840E4A0F3F06}" type="datetimeFigureOut">
              <a:rPr lang="en-US" smtClean="0"/>
              <a:t>8/3/2022</a:t>
            </a:fld>
            <a:endParaRPr lang="en-US"/>
          </a:p>
        </p:txBody>
      </p:sp>
      <p:sp>
        <p:nvSpPr>
          <p:cNvPr id="5" name="Footer Placeholder 2"/>
          <p:cNvSpPr>
            <a:spLocks noGrp="1"/>
          </p:cNvSpPr>
          <p:nvPr>
            <p:ph type="ftr" sz="quarter" idx="11"/>
          </p:nvPr>
        </p:nvSpPr>
        <p:spPr/>
        <p:txBody>
          <a:bodyPr/>
          <a:lstStyle/>
          <a:p>
            <a:r>
              <a:rPr lang="en-US"/>
              <a:t>Add a footer</a:t>
            </a:r>
            <a:endParaRPr lang="en-US" dirty="0"/>
          </a:p>
        </p:txBody>
      </p:sp>
      <p:sp>
        <p:nvSpPr>
          <p:cNvPr id="6" name="Slide Number Placeholder 3"/>
          <p:cNvSpPr>
            <a:spLocks noGrp="1"/>
          </p:cNvSpPr>
          <p:nvPr>
            <p:ph type="sldNum" sz="quarter" idx="12"/>
          </p:nvPr>
        </p:nvSpPr>
        <p:spPr/>
        <p:txBody>
          <a:bodyPr/>
          <a:lstStyle/>
          <a:p>
            <a:fld id="{2A013F82-EE5E-44EE-A61D-E31C6657F26F}" type="slidenum">
              <a:rPr lang="en-US" smtClean="0"/>
              <a:t>‹#›</a:t>
            </a:fld>
            <a:endParaRPr lang="en-US"/>
          </a:p>
        </p:txBody>
      </p:sp>
    </p:spTree>
    <p:extLst>
      <p:ext uri="{BB962C8B-B14F-4D97-AF65-F5344CB8AC3E}">
        <p14:creationId xmlns:p14="http://schemas.microsoft.com/office/powerpoint/2010/main" val="2569737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652" y="1447800"/>
            <a:ext cx="3400178" cy="1447800"/>
          </a:xfrm>
        </p:spPr>
        <p:txBody>
          <a:bodyPr anchor="b"/>
          <a:lstStyle>
            <a:lvl1pPr algn="l">
              <a:defRPr sz="2399" b="0"/>
            </a:lvl1pPr>
          </a:lstStyle>
          <a:p>
            <a:r>
              <a:rPr lang="en-US"/>
              <a:t>Click to edit Master title style</a:t>
            </a:r>
            <a:endParaRPr lang="en-US" dirty="0"/>
          </a:p>
        </p:txBody>
      </p:sp>
      <p:sp>
        <p:nvSpPr>
          <p:cNvPr id="3" name="Content Placeholder 2"/>
          <p:cNvSpPr>
            <a:spLocks noGrp="1"/>
          </p:cNvSpPr>
          <p:nvPr>
            <p:ph idx="1"/>
          </p:nvPr>
        </p:nvSpPr>
        <p:spPr>
          <a:xfrm>
            <a:off x="4783370" y="1447800"/>
            <a:ext cx="5194644" cy="4572000"/>
          </a:xfrm>
        </p:spPr>
        <p:txBody>
          <a:bodyPr anchor="ctr">
            <a:normAutofit/>
          </a:bodyPr>
          <a:lstStyle>
            <a:lvl1pPr>
              <a:defRPr sz="1999"/>
            </a:lvl1pPr>
            <a:lvl2pPr>
              <a:defRPr sz="1799"/>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653" y="3129281"/>
            <a:ext cx="3400177" cy="2895599"/>
          </a:xfrm>
        </p:spPr>
        <p:txBody>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3F41C87-7AD9-4845-A077-840E4A0F3F06}" type="datetimeFigureOut">
              <a:rPr lang="en-US" smtClean="0"/>
              <a:t>8/3/2022</a:t>
            </a:fld>
            <a:endParaRPr lang="en-US"/>
          </a:p>
        </p:txBody>
      </p:sp>
      <p:sp>
        <p:nvSpPr>
          <p:cNvPr id="5" name="Footer Placeholder 5"/>
          <p:cNvSpPr>
            <a:spLocks noGrp="1"/>
          </p:cNvSpPr>
          <p:nvPr>
            <p:ph type="ftr" sz="quarter" idx="11"/>
          </p:nvPr>
        </p:nvSpPr>
        <p:spPr/>
        <p:txBody>
          <a:bodyPr/>
          <a:lstStyle/>
          <a:p>
            <a:r>
              <a:rPr lang="en-US"/>
              <a:t>Add a footer</a:t>
            </a:r>
            <a:endParaRPr lang="en-US" dirty="0"/>
          </a:p>
        </p:txBody>
      </p:sp>
      <p:sp>
        <p:nvSpPr>
          <p:cNvPr id="6" name="Slide Number Placeholder 6"/>
          <p:cNvSpPr>
            <a:spLocks noGrp="1"/>
          </p:cNvSpPr>
          <p:nvPr>
            <p:ph type="sldNum" sz="quarter" idx="12"/>
          </p:nvPr>
        </p:nvSpPr>
        <p:spPr/>
        <p:txBody>
          <a:bodyPr/>
          <a:lstStyle/>
          <a:p>
            <a:fld id="{2A013F82-EE5E-44EE-A61D-E31C6657F26F}" type="slidenum">
              <a:rPr lang="en-US" smtClean="0"/>
              <a:t>‹#›</a:t>
            </a:fld>
            <a:endParaRPr lang="en-US"/>
          </a:p>
        </p:txBody>
      </p:sp>
    </p:spTree>
    <p:extLst>
      <p:ext uri="{BB962C8B-B14F-4D97-AF65-F5344CB8AC3E}">
        <p14:creationId xmlns:p14="http://schemas.microsoft.com/office/powerpoint/2010/main" val="1506300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606" y="1854192"/>
            <a:ext cx="5091580" cy="1574808"/>
          </a:xfrm>
        </p:spPr>
        <p:txBody>
          <a:bodyPr anchor="b">
            <a:normAutofit/>
          </a:bodyPr>
          <a:lstStyle>
            <a:lvl1pPr algn="l">
              <a:defRPr sz="3599"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7736" y="1143000"/>
            <a:ext cx="3199567"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654" y="3657600"/>
            <a:ext cx="5083655" cy="1371600"/>
          </a:xfrm>
        </p:spPr>
        <p:txBody>
          <a:bodyPr>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33943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6"/>
            <a:ext cx="4035961"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8"/>
            <a:ext cx="1522016" cy="2365453"/>
          </a:xfrm>
          <a:prstGeom prst="rect">
            <a:avLst/>
          </a:prstGeom>
        </p:spPr>
      </p:pic>
      <p:sp>
        <p:nvSpPr>
          <p:cNvPr id="16" name="Oval 15"/>
          <p:cNvSpPr/>
          <p:nvPr/>
        </p:nvSpPr>
        <p:spPr>
          <a:xfrm>
            <a:off x="8606770" y="1676400"/>
            <a:ext cx="2818666"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7330" y="1"/>
            <a:ext cx="1602969"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3637" y="6096000"/>
            <a:ext cx="993475" cy="762000"/>
          </a:xfrm>
          <a:prstGeom prst="rect">
            <a:avLst/>
          </a:prstGeom>
        </p:spPr>
      </p:pic>
      <p:sp>
        <p:nvSpPr>
          <p:cNvPr id="14" name="Rectangle 13"/>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5943" y="452718"/>
            <a:ext cx="9402274"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025" y="2052919"/>
            <a:ext cx="894421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2866" y="1790741"/>
            <a:ext cx="990599" cy="304720"/>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3F41C87-7AD9-4845-A077-840E4A0F3F06}" type="datetimeFigureOut">
              <a:rPr lang="en-US" smtClean="0"/>
              <a:pPr/>
              <a:t>8/3/2022</a:t>
            </a:fld>
            <a:endParaRPr lang="en-US"/>
          </a:p>
        </p:txBody>
      </p:sp>
      <p:sp>
        <p:nvSpPr>
          <p:cNvPr id="5" name="Footer Placeholder 4"/>
          <p:cNvSpPr>
            <a:spLocks noGrp="1"/>
          </p:cNvSpPr>
          <p:nvPr>
            <p:ph type="ftr" sz="quarter" idx="3"/>
          </p:nvPr>
        </p:nvSpPr>
        <p:spPr>
          <a:xfrm rot="5400000">
            <a:off x="8948740" y="3225337"/>
            <a:ext cx="3859795" cy="304722"/>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US"/>
              <a:t>Add a footer</a:t>
            </a:r>
            <a:endParaRPr lang="en-US" dirty="0"/>
          </a:p>
        </p:txBody>
      </p:sp>
      <p:sp>
        <p:nvSpPr>
          <p:cNvPr id="6" name="Slide Number Placeholder 5"/>
          <p:cNvSpPr>
            <a:spLocks noGrp="1"/>
          </p:cNvSpPr>
          <p:nvPr>
            <p:ph type="sldNum" sz="quarter" idx="4"/>
          </p:nvPr>
        </p:nvSpPr>
        <p:spPr bwMode="gray">
          <a:xfrm>
            <a:off x="10349844" y="295730"/>
            <a:ext cx="837981" cy="767687"/>
          </a:xfrm>
          <a:prstGeom prst="rect">
            <a:avLst/>
          </a:prstGeom>
        </p:spPr>
        <p:txBody>
          <a:bodyPr vert="horz" lIns="91440" tIns="45720" rIns="91440" bIns="45720" rtlCol="0" anchor="b"/>
          <a:lstStyle>
            <a:lvl1pPr algn="ctr">
              <a:defRPr sz="2799" b="0" i="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3710431332"/>
      </p:ext>
    </p:extLst>
  </p:cSld>
  <p:clrMap bg1="dk1" tx1="lt1" bg2="dk2" tx2="lt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 id="2147483739" r:id="rId14"/>
    <p:sldLayoutId id="2147483740" r:id="rId15"/>
    <p:sldLayoutId id="2147483741" r:id="rId16"/>
    <p:sldLayoutId id="2147483742"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457063" rtl="0" eaLnBrk="1" latinLnBrk="0" hangingPunct="1">
        <a:spcBef>
          <a:spcPct val="0"/>
        </a:spcBef>
        <a:buNone/>
        <a:defRPr sz="419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797" indent="-342797" algn="l" defTabSz="457063" rtl="0" eaLnBrk="1" latinLnBrk="0" hangingPunct="1">
        <a:spcBef>
          <a:spcPts val="1000"/>
        </a:spcBef>
        <a:spcAft>
          <a:spcPts val="0"/>
        </a:spcAft>
        <a:buClr>
          <a:schemeClr val="bg2">
            <a:lumMod val="40000"/>
            <a:lumOff val="60000"/>
          </a:schemeClr>
        </a:buClr>
        <a:buSzPct val="80000"/>
        <a:buFont typeface="Wingdings 3" charset="2"/>
        <a:buChar char=""/>
        <a:defRPr sz="1999" b="0" i="0" kern="1200">
          <a:solidFill>
            <a:schemeClr val="tx1"/>
          </a:solidFill>
          <a:latin typeface="+mj-lt"/>
          <a:ea typeface="+mj-ea"/>
          <a:cs typeface="+mj-cs"/>
        </a:defRPr>
      </a:lvl1pPr>
      <a:lvl2pPr marL="742727" indent="-285664" algn="l" defTabSz="457063" rtl="0" eaLnBrk="1" latinLnBrk="0" hangingPunct="1">
        <a:spcBef>
          <a:spcPts val="1000"/>
        </a:spcBef>
        <a:spcAft>
          <a:spcPts val="0"/>
        </a:spcAft>
        <a:buClr>
          <a:schemeClr val="bg2">
            <a:lumMod val="40000"/>
            <a:lumOff val="60000"/>
          </a:schemeClr>
        </a:buClr>
        <a:buSzPct val="80000"/>
        <a:buFont typeface="Wingdings 3" charset="2"/>
        <a:buChar char=""/>
        <a:defRPr sz="1799" b="0" i="0" kern="1200">
          <a:solidFill>
            <a:schemeClr val="tx1"/>
          </a:solidFill>
          <a:latin typeface="+mj-lt"/>
          <a:ea typeface="+mj-ea"/>
          <a:cs typeface="+mj-cs"/>
        </a:defRPr>
      </a:lvl2pPr>
      <a:lvl3pPr marL="1142657"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599720"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6783"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5248"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0908"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7971"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5034"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063" rtl="0" eaLnBrk="1" latinLnBrk="0" hangingPunct="1">
        <a:defRPr sz="1799" kern="1200">
          <a:solidFill>
            <a:schemeClr val="tx1"/>
          </a:solidFill>
          <a:latin typeface="+mn-lt"/>
          <a:ea typeface="+mn-ea"/>
          <a:cs typeface="+mn-cs"/>
        </a:defRPr>
      </a:lvl1pPr>
      <a:lvl2pPr marL="457063" algn="l" defTabSz="457063" rtl="0" eaLnBrk="1" latinLnBrk="0" hangingPunct="1">
        <a:defRPr sz="1799" kern="1200">
          <a:solidFill>
            <a:schemeClr val="tx1"/>
          </a:solidFill>
          <a:latin typeface="+mn-lt"/>
          <a:ea typeface="+mn-ea"/>
          <a:cs typeface="+mn-cs"/>
        </a:defRPr>
      </a:lvl2pPr>
      <a:lvl3pPr marL="914126" algn="l" defTabSz="457063" rtl="0" eaLnBrk="1" latinLnBrk="0" hangingPunct="1">
        <a:defRPr sz="1799" kern="1200">
          <a:solidFill>
            <a:schemeClr val="tx1"/>
          </a:solidFill>
          <a:latin typeface="+mn-lt"/>
          <a:ea typeface="+mn-ea"/>
          <a:cs typeface="+mn-cs"/>
        </a:defRPr>
      </a:lvl3pPr>
      <a:lvl4pPr marL="1371189" algn="l" defTabSz="457063" rtl="0" eaLnBrk="1" latinLnBrk="0" hangingPunct="1">
        <a:defRPr sz="1799" kern="1200">
          <a:solidFill>
            <a:schemeClr val="tx1"/>
          </a:solidFill>
          <a:latin typeface="+mn-lt"/>
          <a:ea typeface="+mn-ea"/>
          <a:cs typeface="+mn-cs"/>
        </a:defRPr>
      </a:lvl4pPr>
      <a:lvl5pPr marL="1828251" algn="l" defTabSz="457063" rtl="0" eaLnBrk="1" latinLnBrk="0" hangingPunct="1">
        <a:defRPr sz="1799" kern="1200">
          <a:solidFill>
            <a:schemeClr val="tx1"/>
          </a:solidFill>
          <a:latin typeface="+mn-lt"/>
          <a:ea typeface="+mn-ea"/>
          <a:cs typeface="+mn-cs"/>
        </a:defRPr>
      </a:lvl5pPr>
      <a:lvl6pPr marL="2285314" algn="l" defTabSz="457063" rtl="0" eaLnBrk="1" latinLnBrk="0" hangingPunct="1">
        <a:defRPr sz="1799" kern="1200">
          <a:solidFill>
            <a:schemeClr val="tx1"/>
          </a:solidFill>
          <a:latin typeface="+mn-lt"/>
          <a:ea typeface="+mn-ea"/>
          <a:cs typeface="+mn-cs"/>
        </a:defRPr>
      </a:lvl6pPr>
      <a:lvl7pPr marL="2742377" algn="l" defTabSz="457063" rtl="0" eaLnBrk="1" latinLnBrk="0" hangingPunct="1">
        <a:defRPr sz="1799" kern="1200">
          <a:solidFill>
            <a:schemeClr val="tx1"/>
          </a:solidFill>
          <a:latin typeface="+mn-lt"/>
          <a:ea typeface="+mn-ea"/>
          <a:cs typeface="+mn-cs"/>
        </a:defRPr>
      </a:lvl7pPr>
      <a:lvl8pPr marL="3199440" algn="l" defTabSz="457063" rtl="0" eaLnBrk="1" latinLnBrk="0" hangingPunct="1">
        <a:defRPr sz="1799" kern="1200">
          <a:solidFill>
            <a:schemeClr val="tx1"/>
          </a:solidFill>
          <a:latin typeface="+mn-lt"/>
          <a:ea typeface="+mn-ea"/>
          <a:cs typeface="+mn-cs"/>
        </a:defRPr>
      </a:lvl8pPr>
      <a:lvl9pPr marL="3656503" algn="l" defTabSz="457063"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49C02-305D-7DC1-AF4E-BA96803E53DF}"/>
              </a:ext>
            </a:extLst>
          </p:cNvPr>
          <p:cNvSpPr>
            <a:spLocks noGrp="1"/>
          </p:cNvSpPr>
          <p:nvPr>
            <p:ph type="title"/>
          </p:nvPr>
        </p:nvSpPr>
        <p:spPr>
          <a:xfrm>
            <a:off x="2133972" y="2276872"/>
            <a:ext cx="7920880" cy="864096"/>
          </a:xfrm>
        </p:spPr>
        <p:txBody>
          <a:bodyPr/>
          <a:lstStyle/>
          <a:p>
            <a:r>
              <a:rPr lang="en-US" sz="4000" b="1" dirty="0"/>
              <a:t>Flight Price Prediction Project</a:t>
            </a:r>
          </a:p>
        </p:txBody>
      </p:sp>
      <p:sp>
        <p:nvSpPr>
          <p:cNvPr id="3" name="Content Placeholder 2">
            <a:extLst>
              <a:ext uri="{FF2B5EF4-FFF2-40B4-BE49-F238E27FC236}">
                <a16:creationId xmlns:a16="http://schemas.microsoft.com/office/drawing/2014/main" id="{BE612809-909E-4519-4866-B3EE9CAF6464}"/>
              </a:ext>
            </a:extLst>
          </p:cNvPr>
          <p:cNvSpPr>
            <a:spLocks noGrp="1"/>
          </p:cNvSpPr>
          <p:nvPr>
            <p:ph idx="1"/>
          </p:nvPr>
        </p:nvSpPr>
        <p:spPr>
          <a:xfrm>
            <a:off x="8578688" y="4869160"/>
            <a:ext cx="2952328" cy="1296144"/>
          </a:xfrm>
        </p:spPr>
        <p:txBody>
          <a:bodyPr>
            <a:normAutofit/>
          </a:bodyPr>
          <a:lstStyle/>
          <a:p>
            <a:pPr marL="0" indent="0">
              <a:buNone/>
            </a:pPr>
            <a:r>
              <a:rPr lang="en-US" sz="1600" i="1" dirty="0"/>
              <a:t>Submitted by </a:t>
            </a:r>
          </a:p>
          <a:p>
            <a:pPr marL="0" indent="0">
              <a:buNone/>
            </a:pPr>
            <a:r>
              <a:rPr lang="en-US" sz="2800" dirty="0">
                <a:solidFill>
                  <a:srgbClr val="FF0000"/>
                </a:solidFill>
              </a:rPr>
              <a:t>Alfinson John</a:t>
            </a:r>
          </a:p>
        </p:txBody>
      </p:sp>
    </p:spTree>
    <p:extLst>
      <p:ext uri="{BB962C8B-B14F-4D97-AF65-F5344CB8AC3E}">
        <p14:creationId xmlns:p14="http://schemas.microsoft.com/office/powerpoint/2010/main" val="2511555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B6F3E-917E-4390-8E4E-D52E55B22909}"/>
              </a:ext>
            </a:extLst>
          </p:cNvPr>
          <p:cNvSpPr>
            <a:spLocks noGrp="1"/>
          </p:cNvSpPr>
          <p:nvPr>
            <p:ph type="title"/>
          </p:nvPr>
        </p:nvSpPr>
        <p:spPr>
          <a:xfrm>
            <a:off x="1413892" y="548680"/>
            <a:ext cx="9829799" cy="1368152"/>
          </a:xfrm>
        </p:spPr>
        <p:txBody>
          <a:bodyPr>
            <a:normAutofit/>
          </a:bodyPr>
          <a:lstStyle/>
          <a:p>
            <a:r>
              <a:rPr lang="en-IN" sz="3600" dirty="0"/>
              <a:t>Univariate Vizualization of Categorical columns</a:t>
            </a:r>
          </a:p>
        </p:txBody>
      </p:sp>
      <p:pic>
        <p:nvPicPr>
          <p:cNvPr id="13" name="Content Placeholder 12">
            <a:extLst>
              <a:ext uri="{FF2B5EF4-FFF2-40B4-BE49-F238E27FC236}">
                <a16:creationId xmlns:a16="http://schemas.microsoft.com/office/drawing/2014/main" id="{67779590-E592-43B2-A888-E894C049AFB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125860" y="2636912"/>
            <a:ext cx="9829800" cy="3252238"/>
          </a:xfrm>
          <a:prstGeom prst="rect">
            <a:avLst/>
          </a:prstGeom>
          <a:noFill/>
          <a:ln>
            <a:noFill/>
          </a:ln>
        </p:spPr>
      </p:pic>
    </p:spTree>
    <p:extLst>
      <p:ext uri="{BB962C8B-B14F-4D97-AF65-F5344CB8AC3E}">
        <p14:creationId xmlns:p14="http://schemas.microsoft.com/office/powerpoint/2010/main" val="1102605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1B4AA-9FBD-415C-BA6D-654E3C233E45}"/>
              </a:ext>
            </a:extLst>
          </p:cNvPr>
          <p:cNvSpPr>
            <a:spLocks noGrp="1"/>
          </p:cNvSpPr>
          <p:nvPr>
            <p:ph type="title"/>
          </p:nvPr>
        </p:nvSpPr>
        <p:spPr>
          <a:xfrm>
            <a:off x="1179512" y="476672"/>
            <a:ext cx="9829799" cy="576064"/>
          </a:xfrm>
        </p:spPr>
        <p:txBody>
          <a:bodyPr>
            <a:noAutofit/>
          </a:bodyPr>
          <a:lstStyle/>
          <a:p>
            <a:r>
              <a:rPr lang="en-IN" sz="3600" dirty="0"/>
              <a:t>Observations</a:t>
            </a:r>
          </a:p>
        </p:txBody>
      </p:sp>
      <p:sp>
        <p:nvSpPr>
          <p:cNvPr id="3" name="Content Placeholder 2">
            <a:extLst>
              <a:ext uri="{FF2B5EF4-FFF2-40B4-BE49-F238E27FC236}">
                <a16:creationId xmlns:a16="http://schemas.microsoft.com/office/drawing/2014/main" id="{52FEEF28-260D-4FEE-96CD-90DDFCE6B64A}"/>
              </a:ext>
            </a:extLst>
          </p:cNvPr>
          <p:cNvSpPr>
            <a:spLocks noGrp="1"/>
          </p:cNvSpPr>
          <p:nvPr>
            <p:ph idx="1"/>
          </p:nvPr>
        </p:nvSpPr>
        <p:spPr>
          <a:xfrm>
            <a:off x="1153424" y="1484784"/>
            <a:ext cx="9829799" cy="3816424"/>
          </a:xfrm>
        </p:spPr>
        <p:txBody>
          <a:bodyPr>
            <a:noAutofit/>
          </a:bodyPr>
          <a:lstStyle/>
          <a:p>
            <a:pPr marL="0" lvl="0" indent="0">
              <a:lnSpc>
                <a:spcPct val="107000"/>
              </a:lnSpc>
              <a:spcAft>
                <a:spcPts val="800"/>
              </a:spcAft>
              <a:buNone/>
            </a:pPr>
            <a:r>
              <a:rPr lang="en-IN" sz="1600" b="1" u="sng" dirty="0">
                <a:solidFill>
                  <a:schemeClr val="bg1"/>
                </a:solidFill>
                <a:effectLst/>
                <a:latin typeface="Century" panose="02040604050505020304" pitchFamily="18" charset="0"/>
                <a:ea typeface="Times New Roman" panose="02020603050405020304" pitchFamily="18" charset="0"/>
                <a:cs typeface="Calibri" panose="020F0502020204030204" pitchFamily="34" charset="0"/>
              </a:rPr>
              <a:t>Univariate numerical columns</a:t>
            </a:r>
          </a:p>
          <a:p>
            <a:pPr marL="0" lvl="0" indent="0">
              <a:lnSpc>
                <a:spcPct val="107000"/>
              </a:lnSpc>
              <a:spcAft>
                <a:spcPts val="800"/>
              </a:spcAft>
              <a:buNone/>
            </a:pPr>
            <a:r>
              <a:rPr lang="en-IN" sz="1600" dirty="0">
                <a:effectLst/>
                <a:latin typeface="Century" panose="02040604050505020304" pitchFamily="18" charset="0"/>
                <a:ea typeface="Calibri" panose="020F0502020204030204" pitchFamily="34" charset="0"/>
                <a:cs typeface="Calibri" panose="020F0502020204030204" pitchFamily="34" charset="0"/>
              </a:rPr>
              <a:t>There is no skewness in any of the numerical columns. </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0" lvl="0" indent="0">
              <a:lnSpc>
                <a:spcPct val="107000"/>
              </a:lnSpc>
              <a:spcAft>
                <a:spcPts val="800"/>
              </a:spcAft>
              <a:buNone/>
            </a:pPr>
            <a:r>
              <a:rPr lang="en-IN" sz="1600" b="1" u="sng" dirty="0">
                <a:solidFill>
                  <a:schemeClr val="bg1"/>
                </a:solidFill>
                <a:effectLst/>
                <a:latin typeface="Century" panose="02040604050505020304" pitchFamily="18" charset="0"/>
                <a:ea typeface="Times New Roman" panose="02020603050405020304" pitchFamily="18" charset="0"/>
                <a:cs typeface="Times New Roman" panose="02020603050405020304" pitchFamily="18" charset="0"/>
              </a:rPr>
              <a:t>Univariate categorical columns</a:t>
            </a:r>
          </a:p>
          <a:p>
            <a:pPr marL="342900" lvl="0" indent="-342900">
              <a:lnSpc>
                <a:spcPct val="107000"/>
              </a:lnSpc>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cs typeface="Calibri" panose="020F0502020204030204" pitchFamily="34" charset="0"/>
              </a:rPr>
              <a:t>Indigo has maximum count which means most of the passengers preferred Indigo for there travelling.</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cs typeface="Calibri" panose="020F0502020204030204" pitchFamily="34" charset="0"/>
              </a:rPr>
              <a:t>New Delhi has maximum count for source which means maximum passengers are choosing New Delhi as there source.</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cs typeface="Calibri" panose="020F0502020204030204" pitchFamily="34" charset="0"/>
              </a:rPr>
              <a:t>New Delhi has maximum count for Destination which means maximum passengers are choosing New Delhi as there Destination.</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23078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64913-0370-47D2-A90C-BA384B9DBA8D}"/>
              </a:ext>
            </a:extLst>
          </p:cNvPr>
          <p:cNvSpPr>
            <a:spLocks noGrp="1"/>
          </p:cNvSpPr>
          <p:nvPr>
            <p:ph type="title"/>
          </p:nvPr>
        </p:nvSpPr>
        <p:spPr>
          <a:xfrm>
            <a:off x="405780" y="404664"/>
            <a:ext cx="9829799" cy="576064"/>
          </a:xfrm>
        </p:spPr>
        <p:txBody>
          <a:bodyPr>
            <a:normAutofit fontScale="90000"/>
          </a:bodyPr>
          <a:lstStyle/>
          <a:p>
            <a:r>
              <a:rPr lang="en-IN" sz="4000" dirty="0"/>
              <a:t>Bivariate Vizualization of numerical columns</a:t>
            </a:r>
          </a:p>
        </p:txBody>
      </p:sp>
      <p:pic>
        <p:nvPicPr>
          <p:cNvPr id="4" name="Picture 3">
            <a:extLst>
              <a:ext uri="{FF2B5EF4-FFF2-40B4-BE49-F238E27FC236}">
                <a16:creationId xmlns:a16="http://schemas.microsoft.com/office/drawing/2014/main" id="{835A4D71-7436-4C5E-9B1E-C36FDDCAB1B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5820" y="1484784"/>
            <a:ext cx="10586392" cy="4752528"/>
          </a:xfrm>
          <a:prstGeom prst="rect">
            <a:avLst/>
          </a:prstGeom>
          <a:noFill/>
          <a:ln>
            <a:noFill/>
          </a:ln>
        </p:spPr>
      </p:pic>
    </p:spTree>
    <p:extLst>
      <p:ext uri="{BB962C8B-B14F-4D97-AF65-F5344CB8AC3E}">
        <p14:creationId xmlns:p14="http://schemas.microsoft.com/office/powerpoint/2010/main" val="3859129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4C0A3-BAB5-4DD2-BAF8-EEF19DFE7F60}"/>
              </a:ext>
            </a:extLst>
          </p:cNvPr>
          <p:cNvSpPr>
            <a:spLocks noGrp="1"/>
          </p:cNvSpPr>
          <p:nvPr>
            <p:ph type="title"/>
          </p:nvPr>
        </p:nvSpPr>
        <p:spPr>
          <a:xfrm>
            <a:off x="1522412" y="620688"/>
            <a:ext cx="9829799" cy="720080"/>
          </a:xfrm>
        </p:spPr>
        <p:txBody>
          <a:bodyPr>
            <a:normAutofit/>
          </a:bodyPr>
          <a:lstStyle/>
          <a:p>
            <a:r>
              <a:rPr lang="en-IN" sz="3600" dirty="0"/>
              <a:t>Observations</a:t>
            </a:r>
          </a:p>
        </p:txBody>
      </p:sp>
      <p:sp>
        <p:nvSpPr>
          <p:cNvPr id="3" name="Content Placeholder 2">
            <a:extLst>
              <a:ext uri="{FF2B5EF4-FFF2-40B4-BE49-F238E27FC236}">
                <a16:creationId xmlns:a16="http://schemas.microsoft.com/office/drawing/2014/main" id="{39529656-B76D-4F80-A0AE-70635CACF0DD}"/>
              </a:ext>
            </a:extLst>
          </p:cNvPr>
          <p:cNvSpPr>
            <a:spLocks noGrp="1"/>
          </p:cNvSpPr>
          <p:nvPr>
            <p:ph idx="1"/>
          </p:nvPr>
        </p:nvSpPr>
        <p:spPr>
          <a:xfrm>
            <a:off x="1522413" y="1772816"/>
            <a:ext cx="9829799" cy="3960440"/>
          </a:xfrm>
        </p:spPr>
        <p:txBody>
          <a:bodyPr>
            <a:normAutofit/>
          </a:bodyPr>
          <a:lstStyle/>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cs typeface="Calibri" panose="020F0502020204030204" pitchFamily="34" charset="0"/>
              </a:rPr>
              <a:t>Flights with 2 stops costs more price compared to other flights.</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cs typeface="Calibri" panose="020F0502020204030204" pitchFamily="34" charset="0"/>
              </a:rPr>
              <a:t>In all the dates the price is almost same.</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cs typeface="Calibri" panose="020F0502020204030204" pitchFamily="34" charset="0"/>
              </a:rPr>
              <a:t>At 2PM departure time of every day the flight Prices are high so it looks good to book flights rather than this departure time.</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cs typeface="Calibri" panose="020F0502020204030204" pitchFamily="34" charset="0"/>
              </a:rPr>
              <a:t>And Departure minute has less relation with target Price.</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cs typeface="Calibri" panose="020F0502020204030204" pitchFamily="34" charset="0"/>
              </a:rPr>
              <a:t>At 7AM to 1PM Arrival time of every day the flight Prices are high so it looks good to book flights rather than this arrival time.</a:t>
            </a:r>
            <a:endParaRPr lang="en-IN" sz="1600" dirty="0">
              <a:latin typeface="Century" panose="02040604050505020304" pitchFamily="18" charset="0"/>
              <a:ea typeface="Times New Roman" panose="02020603050405020304" pitchFamily="18"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rPr>
              <a:t>And Arrival minute has less relation with target Price.</a:t>
            </a:r>
            <a:endParaRPr lang="en-IN" sz="1600" dirty="0">
              <a:latin typeface="Century" panose="02040604050505020304" pitchFamily="18" charset="0"/>
            </a:endParaRPr>
          </a:p>
        </p:txBody>
      </p:sp>
    </p:spTree>
    <p:extLst>
      <p:ext uri="{BB962C8B-B14F-4D97-AF65-F5344CB8AC3E}">
        <p14:creationId xmlns:p14="http://schemas.microsoft.com/office/powerpoint/2010/main" val="172442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42FC9-25D4-4FFE-8271-E7C5AF3DE60D}"/>
              </a:ext>
            </a:extLst>
          </p:cNvPr>
          <p:cNvSpPr>
            <a:spLocks noGrp="1"/>
          </p:cNvSpPr>
          <p:nvPr>
            <p:ph type="title"/>
          </p:nvPr>
        </p:nvSpPr>
        <p:spPr>
          <a:xfrm>
            <a:off x="1179512" y="260648"/>
            <a:ext cx="9829799" cy="836712"/>
          </a:xfrm>
        </p:spPr>
        <p:txBody>
          <a:bodyPr>
            <a:noAutofit/>
          </a:bodyPr>
          <a:lstStyle/>
          <a:p>
            <a:r>
              <a:rPr lang="en-IN" sz="3600" dirty="0"/>
              <a:t>Bivariate Vizualization of categorical columns</a:t>
            </a:r>
          </a:p>
        </p:txBody>
      </p:sp>
      <p:pic>
        <p:nvPicPr>
          <p:cNvPr id="4" name="Picture 3">
            <a:extLst>
              <a:ext uri="{FF2B5EF4-FFF2-40B4-BE49-F238E27FC236}">
                <a16:creationId xmlns:a16="http://schemas.microsoft.com/office/drawing/2014/main" id="{5EBBE020-F5EA-4846-87A9-F6716DFCF5C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1804" y="1645578"/>
            <a:ext cx="10730408" cy="4464496"/>
          </a:xfrm>
          <a:prstGeom prst="rect">
            <a:avLst/>
          </a:prstGeom>
          <a:noFill/>
          <a:ln>
            <a:noFill/>
          </a:ln>
        </p:spPr>
      </p:pic>
    </p:spTree>
    <p:extLst>
      <p:ext uri="{BB962C8B-B14F-4D97-AF65-F5344CB8AC3E}">
        <p14:creationId xmlns:p14="http://schemas.microsoft.com/office/powerpoint/2010/main" val="3205217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D4CD8-0485-4A19-8CF1-1C698440F340}"/>
              </a:ext>
            </a:extLst>
          </p:cNvPr>
          <p:cNvSpPr>
            <a:spLocks noGrp="1"/>
          </p:cNvSpPr>
          <p:nvPr>
            <p:ph type="title"/>
          </p:nvPr>
        </p:nvSpPr>
        <p:spPr>
          <a:xfrm>
            <a:off x="1522413" y="381000"/>
            <a:ext cx="9829799" cy="1319808"/>
          </a:xfrm>
        </p:spPr>
        <p:txBody>
          <a:bodyPr/>
          <a:lstStyle/>
          <a:p>
            <a:r>
              <a:rPr lang="en-IN" sz="3600" dirty="0"/>
              <a:t>Observations</a:t>
            </a:r>
          </a:p>
        </p:txBody>
      </p:sp>
      <p:sp>
        <p:nvSpPr>
          <p:cNvPr id="3" name="Content Placeholder 2">
            <a:extLst>
              <a:ext uri="{FF2B5EF4-FFF2-40B4-BE49-F238E27FC236}">
                <a16:creationId xmlns:a16="http://schemas.microsoft.com/office/drawing/2014/main" id="{A21E2693-E00F-40F3-83EA-635F34C69079}"/>
              </a:ext>
            </a:extLst>
          </p:cNvPr>
          <p:cNvSpPr>
            <a:spLocks noGrp="1"/>
          </p:cNvSpPr>
          <p:nvPr>
            <p:ph idx="1"/>
          </p:nvPr>
        </p:nvSpPr>
        <p:spPr>
          <a:xfrm>
            <a:off x="1197869" y="1700808"/>
            <a:ext cx="9649071" cy="2520280"/>
          </a:xfrm>
        </p:spPr>
        <p:txBody>
          <a:bodyPr>
            <a:noAutofit/>
          </a:bodyPr>
          <a:lstStyle/>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cs typeface="Calibri" panose="020F0502020204030204" pitchFamily="34" charset="0"/>
              </a:rPr>
              <a:t>For Multiple Airlines the Price is high compared to other Airlines.</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cs typeface="Calibri" panose="020F0502020204030204" pitchFamily="34" charset="0"/>
              </a:rPr>
              <a:t>Taking Tirupati as Source costs highest Price Compared to other Source points.</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Times New Roman" panose="02020603050405020304" pitchFamily="18" charset="0"/>
                <a:cs typeface="Calibri" panose="020F0502020204030204" pitchFamily="34" charset="0"/>
              </a:rPr>
              <a:t>Taking Tirupati as Destination costs highest Price Compared to other Destination points.</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2136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7EECC-136F-400D-9931-ADFE6E3C31DE}"/>
              </a:ext>
            </a:extLst>
          </p:cNvPr>
          <p:cNvSpPr>
            <a:spLocks noGrp="1"/>
          </p:cNvSpPr>
          <p:nvPr>
            <p:ph type="title"/>
          </p:nvPr>
        </p:nvSpPr>
        <p:spPr>
          <a:xfrm>
            <a:off x="645943" y="452718"/>
            <a:ext cx="9402274" cy="816042"/>
          </a:xfrm>
        </p:spPr>
        <p:txBody>
          <a:bodyPr/>
          <a:lstStyle/>
          <a:p>
            <a:r>
              <a:rPr lang="en-IN" sz="3600" dirty="0"/>
              <a:t>Analysis</a:t>
            </a:r>
          </a:p>
        </p:txBody>
      </p:sp>
      <p:sp>
        <p:nvSpPr>
          <p:cNvPr id="3" name="Content Placeholder 2">
            <a:extLst>
              <a:ext uri="{FF2B5EF4-FFF2-40B4-BE49-F238E27FC236}">
                <a16:creationId xmlns:a16="http://schemas.microsoft.com/office/drawing/2014/main" id="{E4B3A8C0-A406-4DA4-8E8C-E4E8E163BC22}"/>
              </a:ext>
            </a:extLst>
          </p:cNvPr>
          <p:cNvSpPr>
            <a:spLocks noGrp="1"/>
          </p:cNvSpPr>
          <p:nvPr>
            <p:ph idx="1"/>
          </p:nvPr>
        </p:nvSpPr>
        <p:spPr>
          <a:xfrm>
            <a:off x="981844" y="1988840"/>
            <a:ext cx="8944211" cy="4195481"/>
          </a:xfrm>
        </p:spPr>
        <p:txBody>
          <a:bodyPr>
            <a:normAutofit/>
          </a:bodyPr>
          <a:lstStyle/>
          <a:p>
            <a:pPr marL="342900" lvl="0" indent="-342900">
              <a:lnSpc>
                <a:spcPct val="107000"/>
              </a:lnSpc>
              <a:buFont typeface="Wingdings" panose="05000000000000000000" pitchFamily="2" charset="2"/>
              <a:buChar char=""/>
            </a:pPr>
            <a:r>
              <a:rPr lang="en-IN" sz="1600" dirty="0">
                <a:latin typeface="Century" panose="02040604050505020304" pitchFamily="18" charset="0"/>
              </a:rPr>
              <a:t>I have used dist. plot to check the skewness in numerical columns. </a:t>
            </a:r>
          </a:p>
          <a:p>
            <a:pPr marL="342900" lvl="0" indent="-342900">
              <a:lnSpc>
                <a:spcPct val="107000"/>
              </a:lnSpc>
              <a:buFont typeface="Wingdings" panose="05000000000000000000" pitchFamily="2" charset="2"/>
              <a:buChar char=""/>
            </a:pPr>
            <a:r>
              <a:rPr lang="en-IN" sz="1600" dirty="0">
                <a:effectLst/>
                <a:latin typeface="Century" panose="02040604050505020304" pitchFamily="18" charset="0"/>
                <a:ea typeface="Calibri" panose="020F0502020204030204" pitchFamily="34" charset="0"/>
                <a:cs typeface="Times New Roman" panose="02020603050405020304" pitchFamily="18" charset="0"/>
              </a:rPr>
              <a:t>I have used bar plot for each of categorical feature that shows the relation with the median </a:t>
            </a:r>
            <a:r>
              <a:rPr lang="en-IN" sz="1600" dirty="0">
                <a:latin typeface="Century" panose="02040604050505020304" pitchFamily="18" charset="0"/>
                <a:ea typeface="Calibri" panose="020F0502020204030204" pitchFamily="34" charset="0"/>
                <a:cs typeface="Times New Roman" panose="02020603050405020304" pitchFamily="18" charset="0"/>
              </a:rPr>
              <a:t>flight</a:t>
            </a:r>
            <a:r>
              <a:rPr lang="en-IN" sz="1600" dirty="0">
                <a:effectLst/>
                <a:latin typeface="Century" panose="02040604050505020304" pitchFamily="18" charset="0"/>
                <a:ea typeface="Calibri" panose="020F0502020204030204" pitchFamily="34" charset="0"/>
                <a:cs typeface="Times New Roman" panose="02020603050405020304" pitchFamily="18" charset="0"/>
              </a:rPr>
              <a:t> price for all the sub categories in each categorical feature. </a:t>
            </a:r>
          </a:p>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Calibri" panose="020F0502020204030204" pitchFamily="34" charset="0"/>
                <a:cs typeface="Times New Roman" panose="02020603050405020304" pitchFamily="18" charset="0"/>
              </a:rPr>
              <a:t>And also for continuous numerical variables I have used strip to show the relationship between continuous numerical variable and target variable.</a:t>
            </a:r>
          </a:p>
          <a:p>
            <a:pPr marL="342900" lvl="0" indent="-342900">
              <a:lnSpc>
                <a:spcPct val="107000"/>
              </a:lnSpc>
              <a:spcAft>
                <a:spcPts val="800"/>
              </a:spcAft>
              <a:buFont typeface="Wingdings" panose="05000000000000000000" pitchFamily="2" charset="2"/>
              <a:buChar char=""/>
            </a:pPr>
            <a:r>
              <a:rPr lang="en-IN" sz="1600" dirty="0">
                <a:effectLst/>
                <a:latin typeface="Century" panose="02040604050505020304" pitchFamily="18" charset="0"/>
                <a:ea typeface="Calibri" panose="020F0502020204030204" pitchFamily="34" charset="0"/>
                <a:cs typeface="Times New Roman" panose="02020603050405020304" pitchFamily="18" charset="0"/>
              </a:rPr>
              <a:t>I found that there is a linear relationship between continuous numerical variable and Flight</a:t>
            </a:r>
            <a:r>
              <a:rPr lang="en-IN" sz="1600" dirty="0">
                <a:latin typeface="Century" panose="02040604050505020304" pitchFamily="18" charset="0"/>
                <a:ea typeface="Calibri" panose="020F0502020204030204" pitchFamily="34" charset="0"/>
                <a:cs typeface="Times New Roman" panose="02020603050405020304" pitchFamily="18" charset="0"/>
              </a:rPr>
              <a:t> </a:t>
            </a:r>
            <a:r>
              <a:rPr lang="en-IN" sz="1600" dirty="0">
                <a:effectLst/>
                <a:latin typeface="Century" panose="02040604050505020304" pitchFamily="18" charset="0"/>
                <a:ea typeface="Calibri" panose="020F0502020204030204" pitchFamily="34" charset="0"/>
                <a:cs typeface="Times New Roman" panose="02020603050405020304" pitchFamily="18" charset="0"/>
              </a:rPr>
              <a:t>Price.</a:t>
            </a:r>
            <a:endParaRPr lang="en-IN" sz="1600" dirty="0">
              <a:latin typeface="Century" panose="02040604050505020304" pitchFamily="18" charset="0"/>
            </a:endParaRPr>
          </a:p>
        </p:txBody>
      </p:sp>
    </p:spTree>
    <p:extLst>
      <p:ext uri="{BB962C8B-B14F-4D97-AF65-F5344CB8AC3E}">
        <p14:creationId xmlns:p14="http://schemas.microsoft.com/office/powerpoint/2010/main" val="3272325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B1F20-950A-4A75-839A-C7E9ABB0E8BD}"/>
              </a:ext>
            </a:extLst>
          </p:cNvPr>
          <p:cNvSpPr>
            <a:spLocks noGrp="1"/>
          </p:cNvSpPr>
          <p:nvPr>
            <p:ph type="title"/>
          </p:nvPr>
        </p:nvSpPr>
        <p:spPr>
          <a:xfrm>
            <a:off x="645943" y="452718"/>
            <a:ext cx="9402274" cy="1176082"/>
          </a:xfrm>
        </p:spPr>
        <p:txBody>
          <a:bodyPr/>
          <a:lstStyle/>
          <a:p>
            <a:r>
              <a:rPr lang="en-IN" sz="3600" dirty="0"/>
              <a:t>Data Cleaning Steps</a:t>
            </a:r>
          </a:p>
        </p:txBody>
      </p:sp>
      <p:sp>
        <p:nvSpPr>
          <p:cNvPr id="3" name="Content Placeholder 2">
            <a:extLst>
              <a:ext uri="{FF2B5EF4-FFF2-40B4-BE49-F238E27FC236}">
                <a16:creationId xmlns:a16="http://schemas.microsoft.com/office/drawing/2014/main" id="{8500CE34-64BF-4AD1-A2E6-80297C41FFE3}"/>
              </a:ext>
            </a:extLst>
          </p:cNvPr>
          <p:cNvSpPr>
            <a:spLocks noGrp="1"/>
          </p:cNvSpPr>
          <p:nvPr>
            <p:ph idx="1"/>
          </p:nvPr>
        </p:nvSpPr>
        <p:spPr>
          <a:xfrm>
            <a:off x="1053852" y="2204864"/>
            <a:ext cx="9959939" cy="2888249"/>
          </a:xfrm>
        </p:spPr>
        <p:txBody>
          <a:bodyPr>
            <a:normAutofit/>
          </a:bodyPr>
          <a:lstStyle/>
          <a:p>
            <a:pPr>
              <a:buFont typeface="Wingdings" panose="05000000000000000000" pitchFamily="2" charset="2"/>
              <a:buChar char="ü"/>
            </a:pPr>
            <a:r>
              <a:rPr lang="en-IN" sz="1600" dirty="0">
                <a:latin typeface="Century" panose="02040604050505020304" pitchFamily="18" charset="0"/>
              </a:rPr>
              <a:t>Data has been scrapped from MakeMyTrip website so we have to clean it for our convenience.</a:t>
            </a:r>
          </a:p>
          <a:p>
            <a:pPr>
              <a:buFont typeface="Wingdings" panose="05000000000000000000" pitchFamily="2" charset="2"/>
              <a:buChar char="ü"/>
            </a:pPr>
            <a:r>
              <a:rPr lang="en-IN" sz="1600" dirty="0">
                <a:latin typeface="Century" panose="02040604050505020304" pitchFamily="18" charset="0"/>
              </a:rPr>
              <a:t>In my datasets I found there is no null values, outliers and also skewness.</a:t>
            </a:r>
          </a:p>
          <a:p>
            <a:pPr>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Times New Roman" panose="02020603050405020304" pitchFamily="18" charset="0"/>
              </a:rPr>
              <a:t>To encode the categorical columns I have use Label Encoding. </a:t>
            </a:r>
          </a:p>
          <a:p>
            <a:pPr>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Times New Roman" panose="02020603050405020304" pitchFamily="18" charset="0"/>
              </a:rPr>
              <a:t>Use of Pearson’s correlation coefficient to check the correlation between dependent and independent features. </a:t>
            </a:r>
          </a:p>
          <a:p>
            <a:pPr>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Times New Roman" panose="02020603050405020304" pitchFamily="18" charset="0"/>
              </a:rPr>
              <a:t>Also I have used standardization. Then followed by model building with all regression algorithms.</a:t>
            </a:r>
            <a:endParaRPr lang="en-IN" sz="1600" dirty="0">
              <a:latin typeface="Century" panose="02040604050505020304" pitchFamily="18" charset="0"/>
            </a:endParaRPr>
          </a:p>
        </p:txBody>
      </p:sp>
    </p:spTree>
    <p:extLst>
      <p:ext uri="{BB962C8B-B14F-4D97-AF65-F5344CB8AC3E}">
        <p14:creationId xmlns:p14="http://schemas.microsoft.com/office/powerpoint/2010/main" val="1767448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B9AE0-EBE0-4E6E-8A56-FA7EBC81F94A}"/>
              </a:ext>
            </a:extLst>
          </p:cNvPr>
          <p:cNvSpPr>
            <a:spLocks noGrp="1"/>
          </p:cNvSpPr>
          <p:nvPr>
            <p:ph type="title"/>
          </p:nvPr>
        </p:nvSpPr>
        <p:spPr>
          <a:xfrm>
            <a:off x="645943" y="452718"/>
            <a:ext cx="9402274" cy="888050"/>
          </a:xfrm>
        </p:spPr>
        <p:txBody>
          <a:bodyPr/>
          <a:lstStyle/>
          <a:p>
            <a:r>
              <a:rPr lang="en-IN" sz="3600" dirty="0"/>
              <a:t>Model Building</a:t>
            </a:r>
          </a:p>
        </p:txBody>
      </p:sp>
      <p:sp>
        <p:nvSpPr>
          <p:cNvPr id="3" name="Content Placeholder 2">
            <a:extLst>
              <a:ext uri="{FF2B5EF4-FFF2-40B4-BE49-F238E27FC236}">
                <a16:creationId xmlns:a16="http://schemas.microsoft.com/office/drawing/2014/main" id="{8B9EA6FF-3AAD-4215-BFEA-1493DEB760E7}"/>
              </a:ext>
            </a:extLst>
          </p:cNvPr>
          <p:cNvSpPr>
            <a:spLocks noGrp="1"/>
          </p:cNvSpPr>
          <p:nvPr>
            <p:ph idx="1"/>
          </p:nvPr>
        </p:nvSpPr>
        <p:spPr>
          <a:xfrm>
            <a:off x="1086951" y="1484784"/>
            <a:ext cx="9829799" cy="4824536"/>
          </a:xfrm>
        </p:spPr>
        <p:txBody>
          <a:bodyPr>
            <a:noAutofit/>
          </a:bodyPr>
          <a:lstStyle/>
          <a:p>
            <a:pPr>
              <a:lnSpc>
                <a:spcPct val="107000"/>
              </a:lnSpc>
              <a:spcAft>
                <a:spcPts val="800"/>
              </a:spcAft>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Times New Roman" panose="02020603050405020304" pitchFamily="18" charset="0"/>
              </a:rPr>
              <a:t>Since Price was my target and it was a continuous column with improper format which has to be changed to continuous float datatype column, so this perticular problem was Regression problem. And I have used all Regression algorithms to build my model. By looking into the r2 score and error values I found ExtraTreesRegressor as a best model with highest r2_score and least error values.  Also to get the best model we have to run through multiple. Below are the list of Regression algorithms I have used in my project.</a:t>
            </a:r>
          </a:p>
          <a:p>
            <a:pPr>
              <a:lnSpc>
                <a:spcPct val="107000"/>
              </a:lnSpc>
              <a:spcAft>
                <a:spcPts val="800"/>
              </a:spcAft>
              <a:buFont typeface="Wingdings" panose="05000000000000000000" pitchFamily="2" charset="2"/>
              <a:buChar char="Ø"/>
            </a:pPr>
            <a:r>
              <a:rPr lang="en-IN" sz="1600" dirty="0">
                <a:effectLst/>
                <a:latin typeface="Century" panose="02040604050505020304" pitchFamily="18" charset="0"/>
                <a:ea typeface="Calibri" panose="020F0502020204030204" pitchFamily="34" charset="0"/>
                <a:cs typeface="Times New Roman" panose="02020603050405020304" pitchFamily="18" charset="0"/>
              </a:rPr>
              <a:t> RandomForestRegressor</a:t>
            </a:r>
          </a:p>
          <a:p>
            <a:pPr marL="342900" lvl="0" indent="-342900">
              <a:lnSpc>
                <a:spcPct val="107000"/>
              </a:lnSpc>
              <a:spcBef>
                <a:spcPts val="300"/>
              </a:spcBef>
              <a:spcAft>
                <a:spcPts val="300"/>
              </a:spcAft>
              <a:buFont typeface="Wingdings" panose="05000000000000000000" pitchFamily="2" charset="2"/>
              <a:buChar char=""/>
            </a:pPr>
            <a:r>
              <a:rPr lang="en-IN" sz="1600" dirty="0" err="1">
                <a:effectLst/>
                <a:latin typeface="Century" panose="02040604050505020304" pitchFamily="18" charset="0"/>
                <a:ea typeface="Calibri" panose="020F0502020204030204" pitchFamily="34" charset="0"/>
                <a:cs typeface="Times New Roman" panose="02020603050405020304" pitchFamily="18" charset="0"/>
              </a:rPr>
              <a:t>XGBRegressor</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latin typeface="Century" panose="02040604050505020304" pitchFamily="18" charset="0"/>
                <a:ea typeface="Calibri" panose="020F0502020204030204" pitchFamily="34" charset="0"/>
                <a:cs typeface="Times New Roman" panose="02020603050405020304" pitchFamily="18" charset="0"/>
              </a:rPr>
              <a:t>ExtraTreesRegressor</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err="1">
                <a:effectLst/>
                <a:latin typeface="Century" panose="02040604050505020304" pitchFamily="18" charset="0"/>
                <a:ea typeface="Calibri" panose="020F0502020204030204" pitchFamily="34" charset="0"/>
                <a:cs typeface="Times New Roman" panose="02020603050405020304" pitchFamily="18" charset="0"/>
              </a:rPr>
              <a:t>GradientBoostingRegressor</a:t>
            </a:r>
            <a:endParaRPr lang="en-IN" sz="1600" dirty="0">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effectLst/>
                <a:latin typeface="Century" panose="02040604050505020304" pitchFamily="18" charset="0"/>
                <a:ea typeface="Calibri" panose="020F0502020204030204" pitchFamily="34" charset="0"/>
                <a:cs typeface="Times New Roman" panose="02020603050405020304" pitchFamily="18" charset="0"/>
              </a:rPr>
              <a:t>DecisionTreeRegressor</a:t>
            </a:r>
          </a:p>
          <a:p>
            <a:pPr marL="342900" lvl="0" indent="-342900">
              <a:lnSpc>
                <a:spcPct val="107000"/>
              </a:lnSpc>
              <a:spcBef>
                <a:spcPts val="300"/>
              </a:spcBef>
              <a:spcAft>
                <a:spcPts val="300"/>
              </a:spcAft>
              <a:buFont typeface="Wingdings" panose="05000000000000000000" pitchFamily="2" charset="2"/>
              <a:buChar char=""/>
            </a:pPr>
            <a:r>
              <a:rPr lang="en-IN" sz="1600" dirty="0">
                <a:latin typeface="Century" panose="02040604050505020304" pitchFamily="18" charset="0"/>
                <a:ea typeface="Calibri" panose="020F0502020204030204" pitchFamily="34" charset="0"/>
                <a:cs typeface="Times New Roman" panose="02020603050405020304" pitchFamily="18" charset="0"/>
              </a:rPr>
              <a:t>KNN</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err="1">
                <a:latin typeface="Century" panose="02040604050505020304" pitchFamily="18" charset="0"/>
                <a:cs typeface="Times New Roman" panose="02020603050405020304" pitchFamily="18" charset="0"/>
              </a:rPr>
              <a:t>BaggingRegressor</a:t>
            </a:r>
            <a:endParaRPr lang="en-IN" sz="1600" dirty="0">
              <a:latin typeface="Century" panose="02040604050505020304" pitchFamily="18" charset="0"/>
            </a:endParaRPr>
          </a:p>
        </p:txBody>
      </p:sp>
    </p:spTree>
    <p:extLst>
      <p:ext uri="{BB962C8B-B14F-4D97-AF65-F5344CB8AC3E}">
        <p14:creationId xmlns:p14="http://schemas.microsoft.com/office/powerpoint/2010/main" val="1489759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13519-D125-4B1E-8C24-E27D6090F064}"/>
              </a:ext>
            </a:extLst>
          </p:cNvPr>
          <p:cNvSpPr>
            <a:spLocks noGrp="1"/>
          </p:cNvSpPr>
          <p:nvPr>
            <p:ph type="title"/>
          </p:nvPr>
        </p:nvSpPr>
        <p:spPr>
          <a:xfrm>
            <a:off x="645943" y="452718"/>
            <a:ext cx="9402274" cy="816042"/>
          </a:xfrm>
        </p:spPr>
        <p:txBody>
          <a:bodyPr/>
          <a:lstStyle/>
          <a:p>
            <a:r>
              <a:rPr lang="en-IN" sz="3600" dirty="0"/>
              <a:t> </a:t>
            </a:r>
            <a:r>
              <a:rPr lang="en-IN" sz="3600" dirty="0" err="1"/>
              <a:t>RandomForestRegressor</a:t>
            </a:r>
            <a:endParaRPr lang="en-IN" sz="3600" dirty="0"/>
          </a:p>
        </p:txBody>
      </p:sp>
      <p:sp>
        <p:nvSpPr>
          <p:cNvPr id="6" name="TextBox 5">
            <a:extLst>
              <a:ext uri="{FF2B5EF4-FFF2-40B4-BE49-F238E27FC236}">
                <a16:creationId xmlns:a16="http://schemas.microsoft.com/office/drawing/2014/main" id="{9669B99A-4F2B-4175-824D-3B3CBA6CE483}"/>
              </a:ext>
            </a:extLst>
          </p:cNvPr>
          <p:cNvSpPr txBox="1"/>
          <p:nvPr/>
        </p:nvSpPr>
        <p:spPr>
          <a:xfrm>
            <a:off x="1522413" y="5761132"/>
            <a:ext cx="9900591" cy="597664"/>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600" dirty="0">
                <a:effectLst/>
                <a:latin typeface="Century" panose="02040604050505020304" pitchFamily="18" charset="0"/>
                <a:ea typeface="Calibri" panose="020F0502020204030204" pitchFamily="34" charset="0"/>
                <a:cs typeface="Times New Roman" panose="02020603050405020304" pitchFamily="18" charset="0"/>
              </a:rPr>
              <a:t>RandomForestRegressor has given me 96.46% r2_score, but still we have to look into multiple models.</a:t>
            </a:r>
          </a:p>
        </p:txBody>
      </p:sp>
      <p:pic>
        <p:nvPicPr>
          <p:cNvPr id="5" name="Picture 4">
            <a:extLst>
              <a:ext uri="{FF2B5EF4-FFF2-40B4-BE49-F238E27FC236}">
                <a16:creationId xmlns:a16="http://schemas.microsoft.com/office/drawing/2014/main" id="{46D918D0-BFF1-4403-9EC3-1D161BE4F87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13892" y="1600200"/>
            <a:ext cx="9577064" cy="3701008"/>
          </a:xfrm>
          <a:prstGeom prst="rect">
            <a:avLst/>
          </a:prstGeom>
          <a:noFill/>
          <a:ln>
            <a:noFill/>
          </a:ln>
        </p:spPr>
      </p:pic>
    </p:spTree>
    <p:extLst>
      <p:ext uri="{BB962C8B-B14F-4D97-AF65-F5344CB8AC3E}">
        <p14:creationId xmlns:p14="http://schemas.microsoft.com/office/powerpoint/2010/main" val="2699663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C76BEB-2FB6-4A8F-B7F5-430BEC94042C}"/>
              </a:ext>
            </a:extLst>
          </p:cNvPr>
          <p:cNvSpPr>
            <a:spLocks noGrp="1"/>
          </p:cNvSpPr>
          <p:nvPr>
            <p:ph type="title"/>
          </p:nvPr>
        </p:nvSpPr>
        <p:spPr>
          <a:xfrm>
            <a:off x="648761" y="629267"/>
            <a:ext cx="6186578" cy="855518"/>
          </a:xfrm>
        </p:spPr>
        <p:txBody>
          <a:bodyPr>
            <a:normAutofit/>
          </a:bodyPr>
          <a:lstStyle/>
          <a:p>
            <a:pPr algn="ctr"/>
            <a:r>
              <a:rPr lang="en-IN" sz="3600" dirty="0">
                <a:solidFill>
                  <a:srgbClr val="EBEBEB"/>
                </a:solidFill>
              </a:rPr>
              <a:t>Summary</a:t>
            </a:r>
          </a:p>
        </p:txBody>
      </p:sp>
      <p:sp>
        <p:nvSpPr>
          <p:cNvPr id="3" name="Content Placeholder 2">
            <a:extLst>
              <a:ext uri="{FF2B5EF4-FFF2-40B4-BE49-F238E27FC236}">
                <a16:creationId xmlns:a16="http://schemas.microsoft.com/office/drawing/2014/main" id="{EA411BC3-7B52-4E0A-8AC4-EA2965D262F3}"/>
              </a:ext>
            </a:extLst>
          </p:cNvPr>
          <p:cNvSpPr>
            <a:spLocks noGrp="1"/>
          </p:cNvSpPr>
          <p:nvPr>
            <p:ph idx="1"/>
          </p:nvPr>
        </p:nvSpPr>
        <p:spPr>
          <a:xfrm>
            <a:off x="648761" y="1484786"/>
            <a:ext cx="6186577" cy="4739034"/>
          </a:xfrm>
        </p:spPr>
        <p:txBody>
          <a:bodyPr>
            <a:normAutofit/>
          </a:bodyPr>
          <a:lstStyle/>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Overview.</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Problem Statement.</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Problem Understanding.</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What is Flight Price Prediction?</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Importance of Flight price prediction.</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Exploratory data analysis.</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Visualizations.</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Analysis.</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Data cleaning steps.</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Model Building.</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Hyper Parameter Tunning.</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Saving the model and predictions from saved best model.</a:t>
            </a:r>
          </a:p>
          <a:p>
            <a:pPr>
              <a:lnSpc>
                <a:spcPct val="90000"/>
              </a:lnSpc>
              <a:spcBef>
                <a:spcPts val="300"/>
              </a:spcBef>
              <a:spcAft>
                <a:spcPts val="800"/>
              </a:spcAft>
              <a:buFont typeface="Wingdings" panose="05000000000000000000" pitchFamily="2" charset="2"/>
              <a:buChar char="Ø"/>
            </a:pPr>
            <a:r>
              <a:rPr lang="en-US" sz="1600" dirty="0">
                <a:solidFill>
                  <a:srgbClr val="FFFFFF"/>
                </a:solidFill>
                <a:latin typeface="Century" panose="02040604050505020304" pitchFamily="18" charset="0"/>
              </a:rPr>
              <a:t>Conclusion.</a:t>
            </a:r>
          </a:p>
          <a:p>
            <a:pPr>
              <a:lnSpc>
                <a:spcPct val="90000"/>
              </a:lnSpc>
            </a:pPr>
            <a:endParaRPr lang="en-IN" sz="900" dirty="0">
              <a:solidFill>
                <a:srgbClr val="FFFFFF"/>
              </a:solidFill>
            </a:endParaRPr>
          </a:p>
        </p:txBody>
      </p:sp>
      <p:sp>
        <p:nvSpPr>
          <p:cNvPr id="11"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4146" y="-1"/>
            <a:ext cx="559327"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4" descr="Calendars and ledgers on a blue surface">
            <a:extLst>
              <a:ext uri="{FF2B5EF4-FFF2-40B4-BE49-F238E27FC236}">
                <a16:creationId xmlns:a16="http://schemas.microsoft.com/office/drawing/2014/main" id="{F0228BD7-93B9-7619-0840-862CFBF72B9F}"/>
              </a:ext>
            </a:extLst>
          </p:cNvPr>
          <p:cNvPicPr>
            <a:picLocks noChangeAspect="1"/>
          </p:cNvPicPr>
          <p:nvPr/>
        </p:nvPicPr>
        <p:blipFill rotWithShape="1">
          <a:blip r:embed="rId3"/>
          <a:srcRect l="46912" r="5154" b="-1"/>
          <a:stretch/>
        </p:blipFill>
        <p:spPr>
          <a:xfrm>
            <a:off x="7484098" y="1"/>
            <a:ext cx="47051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Tree>
    <p:extLst>
      <p:ext uri="{BB962C8B-B14F-4D97-AF65-F5344CB8AC3E}">
        <p14:creationId xmlns:p14="http://schemas.microsoft.com/office/powerpoint/2010/main" val="33534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6FAB6-445A-4000-8F0A-80CDEAAAC6FB}"/>
              </a:ext>
            </a:extLst>
          </p:cNvPr>
          <p:cNvSpPr>
            <a:spLocks noGrp="1"/>
          </p:cNvSpPr>
          <p:nvPr>
            <p:ph type="title"/>
          </p:nvPr>
        </p:nvSpPr>
        <p:spPr>
          <a:xfrm>
            <a:off x="645943" y="452718"/>
            <a:ext cx="9402274" cy="960058"/>
          </a:xfrm>
        </p:spPr>
        <p:txBody>
          <a:bodyPr/>
          <a:lstStyle/>
          <a:p>
            <a:r>
              <a:rPr lang="en-IN" dirty="0"/>
              <a:t> </a:t>
            </a:r>
            <a:r>
              <a:rPr lang="en-IN" sz="3600" dirty="0" err="1"/>
              <a:t>XGBRegressor</a:t>
            </a:r>
            <a:endParaRPr lang="en-IN" sz="3600" dirty="0"/>
          </a:p>
        </p:txBody>
      </p:sp>
      <p:sp>
        <p:nvSpPr>
          <p:cNvPr id="6" name="TextBox 5">
            <a:extLst>
              <a:ext uri="{FF2B5EF4-FFF2-40B4-BE49-F238E27FC236}">
                <a16:creationId xmlns:a16="http://schemas.microsoft.com/office/drawing/2014/main" id="{9F41BA82-B4C4-49DB-825E-3885A5215110}"/>
              </a:ext>
            </a:extLst>
          </p:cNvPr>
          <p:cNvSpPr txBox="1"/>
          <p:nvPr/>
        </p:nvSpPr>
        <p:spPr>
          <a:xfrm>
            <a:off x="2133972" y="5949280"/>
            <a:ext cx="9218240" cy="364395"/>
          </a:xfrm>
          <a:prstGeom prst="rect">
            <a:avLst/>
          </a:prstGeom>
          <a:noFill/>
        </p:spPr>
        <p:txBody>
          <a:bodyPr wrap="square">
            <a:spAutoFit/>
          </a:bodyPr>
          <a:lstStyle/>
          <a:p>
            <a:pPr marL="285750" indent="-285750">
              <a:lnSpc>
                <a:spcPct val="107000"/>
              </a:lnSpc>
              <a:spcAft>
                <a:spcPts val="800"/>
              </a:spcAft>
              <a:buFont typeface="Wingdings" panose="05000000000000000000" pitchFamily="2" charset="2"/>
              <a:buChar char="ü"/>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XGBRegressor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79.60% r2_score.</a:t>
            </a:r>
          </a:p>
        </p:txBody>
      </p:sp>
      <p:pic>
        <p:nvPicPr>
          <p:cNvPr id="5" name="Picture 4">
            <a:extLst>
              <a:ext uri="{FF2B5EF4-FFF2-40B4-BE49-F238E27FC236}">
                <a16:creationId xmlns:a16="http://schemas.microsoft.com/office/drawing/2014/main" id="{B786D6B3-045E-4539-B5D6-86422EC364F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29916" y="1700808"/>
            <a:ext cx="9649072" cy="3744416"/>
          </a:xfrm>
          <a:prstGeom prst="rect">
            <a:avLst/>
          </a:prstGeom>
          <a:noFill/>
          <a:ln>
            <a:noFill/>
          </a:ln>
        </p:spPr>
      </p:pic>
    </p:spTree>
    <p:extLst>
      <p:ext uri="{BB962C8B-B14F-4D97-AF65-F5344CB8AC3E}">
        <p14:creationId xmlns:p14="http://schemas.microsoft.com/office/powerpoint/2010/main" val="1615794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E4160-070B-444C-9A2D-0122EBC8FA9F}"/>
              </a:ext>
            </a:extLst>
          </p:cNvPr>
          <p:cNvSpPr>
            <a:spLocks noGrp="1"/>
          </p:cNvSpPr>
          <p:nvPr>
            <p:ph type="title"/>
          </p:nvPr>
        </p:nvSpPr>
        <p:spPr>
          <a:xfrm>
            <a:off x="1522413" y="381000"/>
            <a:ext cx="9829799" cy="887760"/>
          </a:xfrm>
        </p:spPr>
        <p:txBody>
          <a:bodyPr/>
          <a:lstStyle/>
          <a:p>
            <a:r>
              <a:rPr lang="en-US" sz="3600" dirty="0" err="1"/>
              <a:t>ExtraTreesRegressor</a:t>
            </a:r>
            <a:endParaRPr lang="en-IN" sz="3600" dirty="0"/>
          </a:p>
        </p:txBody>
      </p:sp>
      <p:sp>
        <p:nvSpPr>
          <p:cNvPr id="3" name="Content Placeholder 2">
            <a:extLst>
              <a:ext uri="{FF2B5EF4-FFF2-40B4-BE49-F238E27FC236}">
                <a16:creationId xmlns:a16="http://schemas.microsoft.com/office/drawing/2014/main" id="{2482099E-8255-4072-A9B0-36BF176BB26C}"/>
              </a:ext>
            </a:extLst>
          </p:cNvPr>
          <p:cNvSpPr>
            <a:spLocks noGrp="1"/>
          </p:cNvSpPr>
          <p:nvPr>
            <p:ph idx="1"/>
          </p:nvPr>
        </p:nvSpPr>
        <p:spPr/>
        <p:txBody>
          <a:bodyPr/>
          <a:lstStyle/>
          <a:p>
            <a:endParaRPr lang="en-US" dirty="0"/>
          </a:p>
          <a:p>
            <a:endParaRPr lang="en-IN" dirty="0"/>
          </a:p>
          <a:p>
            <a:endParaRPr lang="en-IN" dirty="0"/>
          </a:p>
          <a:p>
            <a:endParaRPr lang="en-IN" dirty="0"/>
          </a:p>
          <a:p>
            <a:endParaRPr lang="en-IN" dirty="0"/>
          </a:p>
          <a:p>
            <a:endParaRPr lang="en-IN" dirty="0"/>
          </a:p>
          <a:p>
            <a:pPr>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ExtraTreesRegressor is giving me 81.18% r2_score.</a:t>
            </a:r>
          </a:p>
          <a:p>
            <a:endParaRPr lang="en-IN" dirty="0"/>
          </a:p>
        </p:txBody>
      </p:sp>
      <p:pic>
        <p:nvPicPr>
          <p:cNvPr id="4" name="Picture 3">
            <a:extLst>
              <a:ext uri="{FF2B5EF4-FFF2-40B4-BE49-F238E27FC236}">
                <a16:creationId xmlns:a16="http://schemas.microsoft.com/office/drawing/2014/main" id="{83677B04-C8F5-42BF-8925-A5D00A8F2A9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10356" y="1916832"/>
            <a:ext cx="9612559" cy="3528392"/>
          </a:xfrm>
          <a:prstGeom prst="rect">
            <a:avLst/>
          </a:prstGeom>
          <a:noFill/>
          <a:ln>
            <a:noFill/>
          </a:ln>
        </p:spPr>
      </p:pic>
    </p:spTree>
    <p:extLst>
      <p:ext uri="{BB962C8B-B14F-4D97-AF65-F5344CB8AC3E}">
        <p14:creationId xmlns:p14="http://schemas.microsoft.com/office/powerpoint/2010/main" val="875423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85DCF-1F74-4789-989D-AE70AC6116D5}"/>
              </a:ext>
            </a:extLst>
          </p:cNvPr>
          <p:cNvSpPr>
            <a:spLocks noGrp="1"/>
          </p:cNvSpPr>
          <p:nvPr>
            <p:ph type="title"/>
          </p:nvPr>
        </p:nvSpPr>
        <p:spPr/>
        <p:txBody>
          <a:bodyPr/>
          <a:lstStyle/>
          <a:p>
            <a:r>
              <a:rPr lang="en-IN" dirty="0"/>
              <a:t>iv) </a:t>
            </a:r>
            <a:r>
              <a:rPr lang="en-IN" dirty="0" err="1"/>
              <a:t>GradientBoostingRegressor</a:t>
            </a:r>
            <a:r>
              <a:rPr lang="en-IN" dirty="0"/>
              <a:t>:</a:t>
            </a:r>
          </a:p>
        </p:txBody>
      </p:sp>
      <p:sp>
        <p:nvSpPr>
          <p:cNvPr id="6" name="TextBox 5">
            <a:extLst>
              <a:ext uri="{FF2B5EF4-FFF2-40B4-BE49-F238E27FC236}">
                <a16:creationId xmlns:a16="http://schemas.microsoft.com/office/drawing/2014/main" id="{ABF90F64-C4BF-4048-8729-76884961F432}"/>
              </a:ext>
            </a:extLst>
          </p:cNvPr>
          <p:cNvSpPr txBox="1"/>
          <p:nvPr/>
        </p:nvSpPr>
        <p:spPr>
          <a:xfrm>
            <a:off x="2277988" y="5977880"/>
            <a:ext cx="9074224" cy="364395"/>
          </a:xfrm>
          <a:prstGeom prst="rect">
            <a:avLst/>
          </a:prstGeom>
          <a:noFill/>
        </p:spPr>
        <p:txBody>
          <a:bodyPr wrap="square">
            <a:spAutoFit/>
          </a:bodyPr>
          <a:lstStyle/>
          <a:p>
            <a:pPr marL="285750" lvl="0" indent="-285750">
              <a:lnSpc>
                <a:spcPct val="107000"/>
              </a:lnSpc>
              <a:spcAft>
                <a:spcPts val="800"/>
              </a:spcAft>
              <a:buFont typeface="Wingdings" panose="05000000000000000000" pitchFamily="2" charset="2"/>
              <a:buChar char="ü"/>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GradientBoostingRegressor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a:t>
            </a:r>
            <a:r>
              <a:rPr lang="en-IN" dirty="0">
                <a:latin typeface="Century" panose="02040604050505020304" pitchFamily="18" charset="0"/>
                <a:ea typeface="Calibri" panose="020F0502020204030204" pitchFamily="34" charset="0"/>
                <a:cs typeface="Times New Roman" panose="02020603050405020304" pitchFamily="18" charset="0"/>
              </a:rPr>
              <a:t>65.69</a:t>
            </a:r>
            <a:r>
              <a:rPr lang="en-IN" sz="1800" dirty="0">
                <a:effectLst/>
                <a:latin typeface="Century" panose="02040604050505020304" pitchFamily="18" charset="0"/>
                <a:ea typeface="Calibri" panose="020F0502020204030204" pitchFamily="34" charset="0"/>
                <a:cs typeface="Times New Roman" panose="02020603050405020304" pitchFamily="18" charset="0"/>
              </a:rPr>
              <a:t>% r2_score.</a:t>
            </a:r>
          </a:p>
        </p:txBody>
      </p:sp>
      <p:pic>
        <p:nvPicPr>
          <p:cNvPr id="7" name="Picture 6">
            <a:extLst>
              <a:ext uri="{FF2B5EF4-FFF2-40B4-BE49-F238E27FC236}">
                <a16:creationId xmlns:a16="http://schemas.microsoft.com/office/drawing/2014/main" id="{2BA8CDE3-A43E-4043-9D6D-A7049784E9A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85900" y="1772816"/>
            <a:ext cx="9866312" cy="3960440"/>
          </a:xfrm>
          <a:prstGeom prst="rect">
            <a:avLst/>
          </a:prstGeom>
          <a:noFill/>
          <a:ln>
            <a:noFill/>
          </a:ln>
        </p:spPr>
      </p:pic>
    </p:spTree>
    <p:extLst>
      <p:ext uri="{BB962C8B-B14F-4D97-AF65-F5344CB8AC3E}">
        <p14:creationId xmlns:p14="http://schemas.microsoft.com/office/powerpoint/2010/main" val="2170862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A9302-59E9-417A-8302-B15076C4ABFD}"/>
              </a:ext>
            </a:extLst>
          </p:cNvPr>
          <p:cNvSpPr>
            <a:spLocks noGrp="1"/>
          </p:cNvSpPr>
          <p:nvPr>
            <p:ph type="title"/>
          </p:nvPr>
        </p:nvSpPr>
        <p:spPr/>
        <p:txBody>
          <a:bodyPr/>
          <a:lstStyle/>
          <a:p>
            <a:r>
              <a:rPr lang="en-IN" dirty="0"/>
              <a:t>v) DecisionTreeRegressor:</a:t>
            </a:r>
          </a:p>
        </p:txBody>
      </p:sp>
      <p:sp>
        <p:nvSpPr>
          <p:cNvPr id="6" name="TextBox 5">
            <a:extLst>
              <a:ext uri="{FF2B5EF4-FFF2-40B4-BE49-F238E27FC236}">
                <a16:creationId xmlns:a16="http://schemas.microsoft.com/office/drawing/2014/main" id="{2E136A79-3D0B-4B0F-A3F8-1AF810E28A64}"/>
              </a:ext>
            </a:extLst>
          </p:cNvPr>
          <p:cNvSpPr txBox="1"/>
          <p:nvPr/>
        </p:nvSpPr>
        <p:spPr>
          <a:xfrm>
            <a:off x="2061964" y="6093296"/>
            <a:ext cx="9217024" cy="364395"/>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DecisionTreeRegressor is giving me </a:t>
            </a:r>
            <a:r>
              <a:rPr lang="en-IN" dirty="0">
                <a:latin typeface="Century" panose="02040604050505020304" pitchFamily="18" charset="0"/>
                <a:ea typeface="Calibri" panose="020F0502020204030204" pitchFamily="34" charset="0"/>
                <a:cs typeface="Times New Roman" panose="02020603050405020304" pitchFamily="18" charset="0"/>
              </a:rPr>
              <a:t>64.60</a:t>
            </a:r>
            <a:r>
              <a:rPr lang="en-IN" sz="1800" dirty="0">
                <a:effectLst/>
                <a:latin typeface="Century" panose="02040604050505020304" pitchFamily="18" charset="0"/>
                <a:ea typeface="Calibri" panose="020F0502020204030204" pitchFamily="34" charset="0"/>
                <a:cs typeface="Times New Roman" panose="02020603050405020304" pitchFamily="18" charset="0"/>
              </a:rPr>
              <a:t>% r2_score.</a:t>
            </a:r>
          </a:p>
        </p:txBody>
      </p:sp>
      <p:pic>
        <p:nvPicPr>
          <p:cNvPr id="5" name="Picture 4">
            <a:extLst>
              <a:ext uri="{FF2B5EF4-FFF2-40B4-BE49-F238E27FC236}">
                <a16:creationId xmlns:a16="http://schemas.microsoft.com/office/drawing/2014/main" id="{EA71ED7B-8D0C-492C-AA64-D14D9ABF9D6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3" y="1600200"/>
            <a:ext cx="9684567" cy="4133056"/>
          </a:xfrm>
          <a:prstGeom prst="rect">
            <a:avLst/>
          </a:prstGeom>
          <a:noFill/>
          <a:ln>
            <a:noFill/>
          </a:ln>
        </p:spPr>
      </p:pic>
    </p:spTree>
    <p:extLst>
      <p:ext uri="{BB962C8B-B14F-4D97-AF65-F5344CB8AC3E}">
        <p14:creationId xmlns:p14="http://schemas.microsoft.com/office/powerpoint/2010/main" val="3111404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AB9BB-B84C-4CD7-999D-9115EAEEC0D7}"/>
              </a:ext>
            </a:extLst>
          </p:cNvPr>
          <p:cNvSpPr>
            <a:spLocks noGrp="1"/>
          </p:cNvSpPr>
          <p:nvPr>
            <p:ph type="title"/>
          </p:nvPr>
        </p:nvSpPr>
        <p:spPr/>
        <p:txBody>
          <a:bodyPr/>
          <a:lstStyle/>
          <a:p>
            <a:r>
              <a:rPr lang="en-US" dirty="0"/>
              <a:t>vi) KNN:</a:t>
            </a:r>
            <a:endParaRPr lang="en-IN" dirty="0"/>
          </a:p>
        </p:txBody>
      </p:sp>
      <p:sp>
        <p:nvSpPr>
          <p:cNvPr id="3" name="Content Placeholder 2">
            <a:extLst>
              <a:ext uri="{FF2B5EF4-FFF2-40B4-BE49-F238E27FC236}">
                <a16:creationId xmlns:a16="http://schemas.microsoft.com/office/drawing/2014/main" id="{7CBCD110-BAB5-4371-94E6-2B3586BAC96C}"/>
              </a:ext>
            </a:extLst>
          </p:cNvPr>
          <p:cNvSpPr>
            <a:spLocks noGrp="1"/>
          </p:cNvSpPr>
          <p:nvPr>
            <p:ph idx="1"/>
          </p:nvPr>
        </p:nvSpPr>
        <p:spPr/>
        <p:txBody>
          <a:bodyPr>
            <a:normAutofit/>
          </a:bodyPr>
          <a:lstStyle/>
          <a:p>
            <a:endParaRPr lang="en-US" dirty="0"/>
          </a:p>
          <a:p>
            <a:endParaRPr lang="en-IN" dirty="0"/>
          </a:p>
          <a:p>
            <a:endParaRPr lang="en-IN" dirty="0"/>
          </a:p>
          <a:p>
            <a:endParaRPr lang="en-IN" dirty="0"/>
          </a:p>
          <a:p>
            <a:endParaRPr lang="en-IN" dirty="0"/>
          </a:p>
          <a:p>
            <a:endParaRPr lang="en-IN" dirty="0"/>
          </a:p>
          <a:p>
            <a:pPr marL="0" indent="0">
              <a:buNone/>
            </a:pPr>
            <a:endParaRPr lang="en-IN" sz="2000" dirty="0">
              <a:latin typeface="Century" panose="02040604050505020304" pitchFamily="18" charset="0"/>
            </a:endParaRPr>
          </a:p>
        </p:txBody>
      </p:sp>
      <p:pic>
        <p:nvPicPr>
          <p:cNvPr id="4" name="Picture 3">
            <a:extLst>
              <a:ext uri="{FF2B5EF4-FFF2-40B4-BE49-F238E27FC236}">
                <a16:creationId xmlns:a16="http://schemas.microsoft.com/office/drawing/2014/main" id="{9233BE14-2FEF-42C8-9534-AE7FDEE9993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29916" y="1600200"/>
            <a:ext cx="9649072" cy="3917032"/>
          </a:xfrm>
          <a:prstGeom prst="rect">
            <a:avLst/>
          </a:prstGeom>
          <a:noFill/>
          <a:ln>
            <a:noFill/>
          </a:ln>
        </p:spPr>
      </p:pic>
    </p:spTree>
    <p:extLst>
      <p:ext uri="{BB962C8B-B14F-4D97-AF65-F5344CB8AC3E}">
        <p14:creationId xmlns:p14="http://schemas.microsoft.com/office/powerpoint/2010/main" val="2601904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83A6D-B364-4CD5-8347-C52CE7DEBD0E}"/>
              </a:ext>
            </a:extLst>
          </p:cNvPr>
          <p:cNvSpPr>
            <a:spLocks noGrp="1"/>
          </p:cNvSpPr>
          <p:nvPr>
            <p:ph type="title"/>
          </p:nvPr>
        </p:nvSpPr>
        <p:spPr>
          <a:xfrm>
            <a:off x="1522413" y="381000"/>
            <a:ext cx="9829799" cy="743744"/>
          </a:xfrm>
        </p:spPr>
        <p:txBody>
          <a:bodyPr/>
          <a:lstStyle/>
          <a:p>
            <a:r>
              <a:rPr lang="en-IN" dirty="0"/>
              <a:t>vii) </a:t>
            </a:r>
            <a:r>
              <a:rPr lang="en-IN" dirty="0" err="1"/>
              <a:t>BaggingRegressor</a:t>
            </a:r>
            <a:r>
              <a:rPr lang="en-IN" dirty="0"/>
              <a:t>:</a:t>
            </a:r>
          </a:p>
        </p:txBody>
      </p:sp>
      <p:sp>
        <p:nvSpPr>
          <p:cNvPr id="6" name="TextBox 5">
            <a:extLst>
              <a:ext uri="{FF2B5EF4-FFF2-40B4-BE49-F238E27FC236}">
                <a16:creationId xmlns:a16="http://schemas.microsoft.com/office/drawing/2014/main" id="{1135E1A0-B3BE-49B0-9B7F-9B5719E99E70}"/>
              </a:ext>
            </a:extLst>
          </p:cNvPr>
          <p:cNvSpPr txBox="1"/>
          <p:nvPr/>
        </p:nvSpPr>
        <p:spPr>
          <a:xfrm>
            <a:off x="1197867" y="5071492"/>
            <a:ext cx="10621887" cy="1070871"/>
          </a:xfrm>
          <a:prstGeom prst="rect">
            <a:avLst/>
          </a:prstGeom>
          <a:noFill/>
        </p:spPr>
        <p:txBody>
          <a:bodyPr wrap="square">
            <a:spAutoFit/>
          </a:bodyPr>
          <a:lstStyle/>
          <a:p>
            <a:pPr marL="285750" lvl="0" indent="-285750">
              <a:lnSpc>
                <a:spcPct val="107000"/>
              </a:lnSpc>
              <a:spcAft>
                <a:spcPts val="800"/>
              </a:spcAft>
              <a:buFont typeface="Wingdings" panose="05000000000000000000" pitchFamily="2" charset="2"/>
              <a:buChar char="ü"/>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BaggingRegressor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78.98% r2_score.</a:t>
            </a:r>
          </a:p>
          <a:p>
            <a:pPr marL="800100" lvl="1" indent="-342900">
              <a:lnSpc>
                <a:spcPct val="107000"/>
              </a:lnSpc>
              <a:spcAft>
                <a:spcPts val="800"/>
              </a:spcAft>
              <a:buFont typeface="Wingdings" panose="05000000000000000000" pitchFamily="2" charset="2"/>
              <a:buChar char=""/>
            </a:pPr>
            <a:r>
              <a:rPr lang="en-IN" b="1" dirty="0">
                <a:effectLst/>
                <a:latin typeface="Century" panose="02040604050505020304" pitchFamily="18" charset="0"/>
                <a:ea typeface="Calibri" panose="020F0502020204030204" pitchFamily="34" charset="0"/>
                <a:cs typeface="Calibri" panose="020F0502020204030204" pitchFamily="34" charset="0"/>
              </a:rPr>
              <a:t>By looking into the model r2_score and error I found </a:t>
            </a:r>
            <a:r>
              <a:rPr lang="en-IN" b="1" dirty="0">
                <a:effectLst/>
                <a:latin typeface="Century" panose="02040604050505020304" pitchFamily="18" charset="0"/>
                <a:ea typeface="Calibri" panose="020F0502020204030204" pitchFamily="34" charset="0"/>
                <a:cs typeface="Times New Roman" panose="02020603050405020304" pitchFamily="18" charset="0"/>
              </a:rPr>
              <a:t>ExtraTreesRegressor as the best model with highest r2_score and least errors.</a:t>
            </a:r>
            <a:endParaRPr lang="en-IN" dirty="0">
              <a:effectLst/>
              <a:latin typeface="Century" panose="02040604050505020304" pitchFamily="18"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9CE7744A-CEB1-471A-8BF3-4766A693F9A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3" y="1340768"/>
            <a:ext cx="9756575" cy="3600400"/>
          </a:xfrm>
          <a:prstGeom prst="rect">
            <a:avLst/>
          </a:prstGeom>
          <a:noFill/>
          <a:ln>
            <a:noFill/>
          </a:ln>
        </p:spPr>
      </p:pic>
    </p:spTree>
    <p:extLst>
      <p:ext uri="{BB962C8B-B14F-4D97-AF65-F5344CB8AC3E}">
        <p14:creationId xmlns:p14="http://schemas.microsoft.com/office/powerpoint/2010/main" val="2973771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98C0E-0647-4479-BCE6-48C56E91BEE5}"/>
              </a:ext>
            </a:extLst>
          </p:cNvPr>
          <p:cNvSpPr>
            <a:spLocks noGrp="1"/>
          </p:cNvSpPr>
          <p:nvPr>
            <p:ph type="title"/>
          </p:nvPr>
        </p:nvSpPr>
        <p:spPr/>
        <p:txBody>
          <a:bodyPr/>
          <a:lstStyle/>
          <a:p>
            <a:r>
              <a:rPr lang="en-IN" dirty="0"/>
              <a:t>Hyper Parameter Tunning:</a:t>
            </a:r>
          </a:p>
        </p:txBody>
      </p:sp>
      <p:sp>
        <p:nvSpPr>
          <p:cNvPr id="5" name="Content Placeholder 4">
            <a:extLst>
              <a:ext uri="{FF2B5EF4-FFF2-40B4-BE49-F238E27FC236}">
                <a16:creationId xmlns:a16="http://schemas.microsoft.com/office/drawing/2014/main" id="{4FD806FF-86FB-4630-8AC9-381CCE1B106F}"/>
              </a:ext>
            </a:extLst>
          </p:cNvPr>
          <p:cNvSpPr>
            <a:spLocks noGrp="1"/>
          </p:cNvSpPr>
          <p:nvPr>
            <p:ph idx="1"/>
          </p:nvPr>
        </p:nvSpPr>
        <p:spPr/>
        <p:txBody>
          <a:bodyPr/>
          <a:lstStyle/>
          <a:p>
            <a:endParaRPr lang="en-IN"/>
          </a:p>
        </p:txBody>
      </p:sp>
      <p:pic>
        <p:nvPicPr>
          <p:cNvPr id="7" name="Picture 6">
            <a:extLst>
              <a:ext uri="{FF2B5EF4-FFF2-40B4-BE49-F238E27FC236}">
                <a16:creationId xmlns:a16="http://schemas.microsoft.com/office/drawing/2014/main" id="{B60D6FF8-7DF9-4CDF-B952-73E6F456772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41884" y="1700808"/>
            <a:ext cx="10280004" cy="4536504"/>
          </a:xfrm>
          <a:prstGeom prst="rect">
            <a:avLst/>
          </a:prstGeom>
          <a:noFill/>
          <a:ln>
            <a:noFill/>
          </a:ln>
        </p:spPr>
      </p:pic>
    </p:spTree>
    <p:extLst>
      <p:ext uri="{BB962C8B-B14F-4D97-AF65-F5344CB8AC3E}">
        <p14:creationId xmlns:p14="http://schemas.microsoft.com/office/powerpoint/2010/main" val="2943827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415D3-5AE3-4A97-A0DD-07373C0FCF78}"/>
              </a:ext>
            </a:extLst>
          </p:cNvPr>
          <p:cNvSpPr>
            <a:spLocks noGrp="1"/>
          </p:cNvSpPr>
          <p:nvPr>
            <p:ph type="title"/>
          </p:nvPr>
        </p:nvSpPr>
        <p:spPr/>
        <p:txBody>
          <a:bodyPr/>
          <a:lstStyle/>
          <a:p>
            <a:r>
              <a:rPr lang="en-IN" dirty="0"/>
              <a:t>Hyper Parameter Tunning:</a:t>
            </a:r>
          </a:p>
        </p:txBody>
      </p:sp>
      <p:sp>
        <p:nvSpPr>
          <p:cNvPr id="5" name="Content Placeholder 4">
            <a:extLst>
              <a:ext uri="{FF2B5EF4-FFF2-40B4-BE49-F238E27FC236}">
                <a16:creationId xmlns:a16="http://schemas.microsoft.com/office/drawing/2014/main" id="{32E5722D-930C-45EF-ADD0-1920A5360020}"/>
              </a:ext>
            </a:extLst>
          </p:cNvPr>
          <p:cNvSpPr>
            <a:spLocks noGrp="1"/>
          </p:cNvSpPr>
          <p:nvPr>
            <p:ph idx="1"/>
          </p:nvPr>
        </p:nvSpPr>
        <p:spPr>
          <a:xfrm>
            <a:off x="1522413" y="1981201"/>
            <a:ext cx="9829799" cy="2599927"/>
          </a:xfrm>
        </p:spPr>
        <p:txBody>
          <a:bodyPr/>
          <a:lstStyle/>
          <a:p>
            <a:endParaRPr lang="en-IN" dirty="0"/>
          </a:p>
        </p:txBody>
      </p:sp>
      <p:sp>
        <p:nvSpPr>
          <p:cNvPr id="9" name="TextBox 8">
            <a:extLst>
              <a:ext uri="{FF2B5EF4-FFF2-40B4-BE49-F238E27FC236}">
                <a16:creationId xmlns:a16="http://schemas.microsoft.com/office/drawing/2014/main" id="{33005269-F727-4362-A92C-06D6E19E5867}"/>
              </a:ext>
            </a:extLst>
          </p:cNvPr>
          <p:cNvSpPr txBox="1"/>
          <p:nvPr/>
        </p:nvSpPr>
        <p:spPr>
          <a:xfrm>
            <a:off x="1522411" y="5581601"/>
            <a:ext cx="9900591" cy="1053237"/>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2000" b="1" dirty="0">
                <a:effectLst/>
                <a:latin typeface="Century" panose="02040604050505020304" pitchFamily="18" charset="0"/>
                <a:ea typeface="Calibri" panose="020F0502020204030204" pitchFamily="34" charset="0"/>
                <a:cs typeface="Times New Roman" panose="02020603050405020304" pitchFamily="18" charset="0"/>
              </a:rPr>
              <a:t>I have choosed all parameters of ExtraTreesRegressor, after tunning the model with best parameters I have </a:t>
            </a:r>
            <a:r>
              <a:rPr lang="en-IN" sz="2000" b="1" dirty="0" err="1">
                <a:effectLst/>
                <a:latin typeface="Century" panose="02040604050505020304" pitchFamily="18" charset="0"/>
                <a:ea typeface="Calibri" panose="020F0502020204030204" pitchFamily="34" charset="0"/>
                <a:cs typeface="Times New Roman" panose="02020603050405020304" pitchFamily="18" charset="0"/>
              </a:rPr>
              <a:t>incresed</a:t>
            </a:r>
            <a:r>
              <a:rPr lang="en-IN" sz="2000" b="1" dirty="0">
                <a:effectLst/>
                <a:latin typeface="Century" panose="02040604050505020304" pitchFamily="18" charset="0"/>
                <a:ea typeface="Calibri" panose="020F0502020204030204" pitchFamily="34" charset="0"/>
                <a:cs typeface="Times New Roman" panose="02020603050405020304" pitchFamily="18" charset="0"/>
              </a:rPr>
              <a:t> my model accuracy from 81.18% to 82.01%.</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4F8F2773-7222-435B-91DC-1302E3B2A0A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06394" y="1700808"/>
            <a:ext cx="9829799" cy="3744416"/>
          </a:xfrm>
          <a:prstGeom prst="rect">
            <a:avLst/>
          </a:prstGeom>
          <a:noFill/>
          <a:ln>
            <a:noFill/>
          </a:ln>
        </p:spPr>
      </p:pic>
    </p:spTree>
    <p:extLst>
      <p:ext uri="{BB962C8B-B14F-4D97-AF65-F5344CB8AC3E}">
        <p14:creationId xmlns:p14="http://schemas.microsoft.com/office/powerpoint/2010/main" val="29360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6DC4A-EAA2-4E00-965C-67003F049E5E}"/>
              </a:ext>
            </a:extLst>
          </p:cNvPr>
          <p:cNvSpPr>
            <a:spLocks noGrp="1"/>
          </p:cNvSpPr>
          <p:nvPr>
            <p:ph type="title"/>
          </p:nvPr>
        </p:nvSpPr>
        <p:spPr/>
        <p:txBody>
          <a:bodyPr>
            <a:normAutofit/>
          </a:bodyPr>
          <a:lstStyle/>
          <a:p>
            <a:r>
              <a:rPr lang="en-IN" sz="3200" dirty="0"/>
              <a:t>Saving the model and predictions using saved model:</a:t>
            </a:r>
          </a:p>
        </p:txBody>
      </p:sp>
      <p:sp>
        <p:nvSpPr>
          <p:cNvPr id="6" name="Content Placeholder 5">
            <a:extLst>
              <a:ext uri="{FF2B5EF4-FFF2-40B4-BE49-F238E27FC236}">
                <a16:creationId xmlns:a16="http://schemas.microsoft.com/office/drawing/2014/main" id="{BA3609A6-9419-4DB3-B725-DA4BF3C4D0DD}"/>
              </a:ext>
            </a:extLst>
          </p:cNvPr>
          <p:cNvSpPr>
            <a:spLocks noGrp="1"/>
          </p:cNvSpPr>
          <p:nvPr>
            <p:ph idx="1"/>
          </p:nvPr>
        </p:nvSpPr>
        <p:spPr>
          <a:xfrm>
            <a:off x="1522413" y="1700808"/>
            <a:ext cx="9829799" cy="4468217"/>
          </a:xfrm>
        </p:spPr>
        <p:txBody>
          <a:bodyPr/>
          <a:lstStyle/>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I have saved my best model using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pkl</a:t>
            </a:r>
            <a:r>
              <a:rPr lang="en-IN" sz="1800" dirty="0">
                <a:effectLst/>
                <a:latin typeface="Century" panose="02040604050505020304" pitchFamily="18" charset="0"/>
                <a:ea typeface="Calibri" panose="020F0502020204030204" pitchFamily="34" charset="0"/>
                <a:cs typeface="Times New Roman" panose="02020603050405020304" pitchFamily="18" charset="0"/>
              </a:rPr>
              <a:t> as follows</a:t>
            </a:r>
            <a:r>
              <a:rPr lang="en-IN" sz="1800" b="1" dirty="0">
                <a:effectLst/>
                <a:latin typeface="Century" panose="02040604050505020304" pitchFamily="18" charset="0"/>
                <a:ea typeface="Calibri" panose="020F0502020204030204" pitchFamily="34" charset="0"/>
                <a:cs typeface="Times New Roman" panose="02020603050405020304" pitchFamily="18" charset="0"/>
              </a:rPr>
              <a:t>.</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Now after saving the best model, loading my saved model and predicting the price values.</a:t>
            </a:r>
          </a:p>
          <a:p>
            <a:pPr marL="0" indent="0">
              <a:spcBef>
                <a:spcPts val="300"/>
              </a:spcBef>
              <a:spcAft>
                <a:spcPts val="300"/>
              </a:spcAft>
              <a:buNone/>
            </a:pPr>
            <a:endParaRPr lang="en-IN" dirty="0">
              <a:latin typeface="Century" panose="02040604050505020304" pitchFamily="18" charset="0"/>
            </a:endParaRPr>
          </a:p>
        </p:txBody>
      </p:sp>
      <p:sp>
        <p:nvSpPr>
          <p:cNvPr id="9" name="TextBox 8">
            <a:extLst>
              <a:ext uri="{FF2B5EF4-FFF2-40B4-BE49-F238E27FC236}">
                <a16:creationId xmlns:a16="http://schemas.microsoft.com/office/drawing/2014/main" id="{E681DA89-A5EE-4ED7-B816-E80ADAE3AFFD}"/>
              </a:ext>
            </a:extLst>
          </p:cNvPr>
          <p:cNvSpPr txBox="1"/>
          <p:nvPr/>
        </p:nvSpPr>
        <p:spPr>
          <a:xfrm>
            <a:off x="1629916" y="5669558"/>
            <a:ext cx="9722296" cy="671915"/>
          </a:xfrm>
          <a:prstGeom prst="rect">
            <a:avLst/>
          </a:prstGeom>
          <a:noFill/>
        </p:spPr>
        <p:txBody>
          <a:bodyPr wrap="square">
            <a:spAutoFit/>
          </a:bodyPr>
          <a:lstStyle/>
          <a:p>
            <a:pPr marL="342900" lvl="0" indent="-342900">
              <a:lnSpc>
                <a:spcPct val="107000"/>
              </a:lnSpc>
              <a:spcAft>
                <a:spcPts val="800"/>
              </a:spcAft>
              <a:buFont typeface="Wingdings" panose="05000000000000000000" pitchFamily="2" charset="2"/>
              <a:buChar char=""/>
            </a:pPr>
            <a:r>
              <a:rPr lang="en-IN" sz="1800" b="1" dirty="0">
                <a:effectLst/>
                <a:latin typeface="Calibri" panose="020F0502020204030204" pitchFamily="34" charset="0"/>
                <a:ea typeface="Calibri" panose="020F0502020204030204" pitchFamily="34" charset="0"/>
                <a:cs typeface="Calibri" panose="020F0502020204030204" pitchFamily="34" charset="0"/>
              </a:rPr>
              <a:t>I have predicted the </a:t>
            </a:r>
            <a:r>
              <a:rPr lang="en-IN" b="1" dirty="0">
                <a:latin typeface="Calibri" panose="020F0502020204030204" pitchFamily="34" charset="0"/>
                <a:ea typeface="Calibri" panose="020F0502020204030204" pitchFamily="34" charset="0"/>
                <a:cs typeface="Calibri" panose="020F0502020204030204" pitchFamily="34" charset="0"/>
              </a:rPr>
              <a:t>Flight</a:t>
            </a:r>
            <a:r>
              <a:rPr lang="en-IN" sz="1800" b="1" dirty="0">
                <a:effectLst/>
                <a:latin typeface="Calibri" panose="020F0502020204030204" pitchFamily="34" charset="0"/>
                <a:ea typeface="Calibri" panose="020F0502020204030204" pitchFamily="34" charset="0"/>
                <a:cs typeface="Calibri" panose="020F0502020204030204" pitchFamily="34" charset="0"/>
              </a:rPr>
              <a:t> Price using saved model, and the predictions look good. The Predicted values are almost same as actual values.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7CBA8D2E-3760-43E1-A20D-1ECD7F2755A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2413" y="2668136"/>
            <a:ext cx="9829799" cy="2828973"/>
          </a:xfrm>
          <a:prstGeom prst="rect">
            <a:avLst/>
          </a:prstGeom>
          <a:noFill/>
          <a:ln>
            <a:noFill/>
          </a:ln>
        </p:spPr>
      </p:pic>
    </p:spTree>
    <p:extLst>
      <p:ext uri="{BB962C8B-B14F-4D97-AF65-F5344CB8AC3E}">
        <p14:creationId xmlns:p14="http://schemas.microsoft.com/office/powerpoint/2010/main" val="183315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D7A22-ECC5-4289-ADA2-7544542404A0}"/>
              </a:ext>
            </a:extLst>
          </p:cNvPr>
          <p:cNvSpPr>
            <a:spLocks noGrp="1"/>
          </p:cNvSpPr>
          <p:nvPr>
            <p:ph type="title"/>
          </p:nvPr>
        </p:nvSpPr>
        <p:spPr>
          <a:xfrm>
            <a:off x="1179512" y="188640"/>
            <a:ext cx="9829799" cy="959768"/>
          </a:xfrm>
        </p:spPr>
        <p:txBody>
          <a:bodyPr>
            <a:noAutofit/>
          </a:bodyPr>
          <a:lstStyle/>
          <a:p>
            <a:r>
              <a:rPr lang="en-IN" sz="3600" dirty="0"/>
              <a:t>Ploting the predicted values v/s actual values</a:t>
            </a:r>
          </a:p>
        </p:txBody>
      </p:sp>
      <p:sp>
        <p:nvSpPr>
          <p:cNvPr id="6" name="TextBox 5">
            <a:extLst>
              <a:ext uri="{FF2B5EF4-FFF2-40B4-BE49-F238E27FC236}">
                <a16:creationId xmlns:a16="http://schemas.microsoft.com/office/drawing/2014/main" id="{FB2D63B2-4E63-4FE3-A5B6-AA82255480F9}"/>
              </a:ext>
            </a:extLst>
          </p:cNvPr>
          <p:cNvSpPr txBox="1"/>
          <p:nvPr/>
        </p:nvSpPr>
        <p:spPr>
          <a:xfrm>
            <a:off x="1485900" y="5897570"/>
            <a:ext cx="10801200" cy="597664"/>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600" b="1" dirty="0">
                <a:effectLst/>
                <a:latin typeface="Century" panose="02040604050505020304" pitchFamily="18" charset="0"/>
                <a:ea typeface="Calibri" panose="020F0502020204030204" pitchFamily="34" charset="0"/>
                <a:cs typeface="Calibri" panose="020F0502020204030204" pitchFamily="34" charset="0"/>
              </a:rPr>
              <a:t>Plotting Actual vs Predicted, To get better insight. Bule line is the actual line and red dots are the predicted values.</a:t>
            </a:r>
            <a:endParaRPr lang="en-IN" sz="1600" b="1" dirty="0">
              <a:effectLst/>
              <a:latin typeface="Century" panose="02040604050505020304" pitchFamily="18"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7A851C99-49B9-48FB-B69C-E521D45966E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29916" y="1450974"/>
            <a:ext cx="9722296" cy="4210273"/>
          </a:xfrm>
          <a:prstGeom prst="rect">
            <a:avLst/>
          </a:prstGeom>
          <a:noFill/>
          <a:ln>
            <a:noFill/>
          </a:ln>
        </p:spPr>
      </p:pic>
    </p:spTree>
    <p:extLst>
      <p:ext uri="{BB962C8B-B14F-4D97-AF65-F5344CB8AC3E}">
        <p14:creationId xmlns:p14="http://schemas.microsoft.com/office/powerpoint/2010/main" val="3489701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DCA6D4-2574-4EE8-A827-017D639C7FC7}"/>
              </a:ext>
            </a:extLst>
          </p:cNvPr>
          <p:cNvSpPr>
            <a:spLocks noGrp="1"/>
          </p:cNvSpPr>
          <p:nvPr>
            <p:ph type="title"/>
          </p:nvPr>
        </p:nvSpPr>
        <p:spPr>
          <a:xfrm>
            <a:off x="648761" y="629267"/>
            <a:ext cx="6186578" cy="783510"/>
          </a:xfrm>
        </p:spPr>
        <p:txBody>
          <a:bodyPr>
            <a:normAutofit/>
          </a:bodyPr>
          <a:lstStyle/>
          <a:p>
            <a:r>
              <a:rPr lang="en-IN" sz="3600" dirty="0">
                <a:solidFill>
                  <a:srgbClr val="EBEBEB"/>
                </a:solidFill>
              </a:rPr>
              <a:t>Overview</a:t>
            </a:r>
          </a:p>
        </p:txBody>
      </p:sp>
      <p:sp>
        <p:nvSpPr>
          <p:cNvPr id="3" name="Content Placeholder 2">
            <a:extLst>
              <a:ext uri="{FF2B5EF4-FFF2-40B4-BE49-F238E27FC236}">
                <a16:creationId xmlns:a16="http://schemas.microsoft.com/office/drawing/2014/main" id="{8A9EA786-E6B5-4CB5-9D6D-FE86AD033231}"/>
              </a:ext>
            </a:extLst>
          </p:cNvPr>
          <p:cNvSpPr>
            <a:spLocks noGrp="1"/>
          </p:cNvSpPr>
          <p:nvPr>
            <p:ph idx="1"/>
          </p:nvPr>
        </p:nvSpPr>
        <p:spPr>
          <a:xfrm>
            <a:off x="601284" y="1873437"/>
            <a:ext cx="6186577" cy="3672408"/>
          </a:xfrm>
        </p:spPr>
        <p:txBody>
          <a:bodyPr>
            <a:normAutofit/>
          </a:bodyPr>
          <a:lstStyle/>
          <a:p>
            <a:pPr marL="0" indent="0">
              <a:buNone/>
            </a:pPr>
            <a:r>
              <a:rPr lang="en-US" sz="1600" dirty="0">
                <a:solidFill>
                  <a:srgbClr val="FFFFFF"/>
                </a:solidFill>
                <a:latin typeface="Century" panose="02040604050505020304" pitchFamily="18" charset="0"/>
              </a:rPr>
              <a:t>In this presentation we will be looking on</a:t>
            </a:r>
          </a:p>
          <a:p>
            <a:pPr marL="0" indent="0">
              <a:buNone/>
            </a:pPr>
            <a:endParaRPr lang="en-US" sz="1600" dirty="0">
              <a:solidFill>
                <a:srgbClr val="FFFFFF"/>
              </a:solidFill>
              <a:latin typeface="Century" panose="02040604050505020304" pitchFamily="18" charset="0"/>
            </a:endParaRPr>
          </a:p>
          <a:p>
            <a:pPr lvl="1"/>
            <a:r>
              <a:rPr lang="en-US" sz="1600" dirty="0">
                <a:solidFill>
                  <a:srgbClr val="FFFFFF"/>
                </a:solidFill>
                <a:latin typeface="Century" panose="02040604050505020304" pitchFamily="18" charset="0"/>
              </a:rPr>
              <a:t>How to analyze the dataset of Flight Price Prediction.</a:t>
            </a:r>
          </a:p>
          <a:p>
            <a:pPr lvl="1"/>
            <a:r>
              <a:rPr lang="en-US" sz="1600" dirty="0">
                <a:solidFill>
                  <a:srgbClr val="FFFFFF"/>
                </a:solidFill>
                <a:latin typeface="Century" panose="02040604050505020304" pitchFamily="18" charset="0"/>
              </a:rPr>
              <a:t>What are the EDA steps in cleaning the dataset.</a:t>
            </a:r>
          </a:p>
          <a:p>
            <a:pPr lvl="1"/>
            <a:r>
              <a:rPr lang="en-US" sz="1600" dirty="0">
                <a:solidFill>
                  <a:srgbClr val="FFFFFF"/>
                </a:solidFill>
                <a:latin typeface="Century" panose="02040604050505020304" pitchFamily="18" charset="0"/>
              </a:rPr>
              <a:t>Overall analysis on the problem.</a:t>
            </a:r>
          </a:p>
          <a:p>
            <a:pPr lvl="1"/>
            <a:r>
              <a:rPr lang="en-US" sz="1600" dirty="0">
                <a:solidFill>
                  <a:srgbClr val="FFFFFF"/>
                </a:solidFill>
                <a:latin typeface="Century" panose="02040604050505020304" pitchFamily="18" charset="0"/>
              </a:rPr>
              <a:t>Model building from cleaned dataset.</a:t>
            </a:r>
          </a:p>
          <a:p>
            <a:pPr lvl="1"/>
            <a:r>
              <a:rPr lang="en-US" sz="1600" dirty="0">
                <a:solidFill>
                  <a:srgbClr val="FFFFFF"/>
                </a:solidFill>
                <a:latin typeface="Century" panose="02040604050505020304" pitchFamily="18" charset="0"/>
              </a:rPr>
              <a:t>Predicting Flight Price for saved best model.</a:t>
            </a:r>
          </a:p>
          <a:p>
            <a:endParaRPr lang="en-IN" dirty="0">
              <a:solidFill>
                <a:srgbClr val="FFFFFF"/>
              </a:solidFill>
            </a:endParaRPr>
          </a:p>
        </p:txBody>
      </p:sp>
      <p:sp>
        <p:nvSpPr>
          <p:cNvPr id="11"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4146" y="-1"/>
            <a:ext cx="559327"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4" descr="Plane in red circle">
            <a:extLst>
              <a:ext uri="{FF2B5EF4-FFF2-40B4-BE49-F238E27FC236}">
                <a16:creationId xmlns:a16="http://schemas.microsoft.com/office/drawing/2014/main" id="{B8D1B2BA-CACB-92E9-046D-8D76682BBE4D}"/>
              </a:ext>
            </a:extLst>
          </p:cNvPr>
          <p:cNvPicPr>
            <a:picLocks noChangeAspect="1"/>
          </p:cNvPicPr>
          <p:nvPr/>
        </p:nvPicPr>
        <p:blipFill rotWithShape="1">
          <a:blip r:embed="rId3"/>
          <a:srcRect l="24278" r="25076" b="1"/>
          <a:stretch/>
        </p:blipFill>
        <p:spPr>
          <a:xfrm>
            <a:off x="7227292" y="1"/>
            <a:ext cx="4961952"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Tree>
    <p:extLst>
      <p:ext uri="{BB962C8B-B14F-4D97-AF65-F5344CB8AC3E}">
        <p14:creationId xmlns:p14="http://schemas.microsoft.com/office/powerpoint/2010/main" val="31542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AFB10-4610-4E90-B036-2E46D20B25E5}"/>
              </a:ext>
            </a:extLst>
          </p:cNvPr>
          <p:cNvSpPr>
            <a:spLocks noGrp="1"/>
          </p:cNvSpPr>
          <p:nvPr>
            <p:ph type="title"/>
          </p:nvPr>
        </p:nvSpPr>
        <p:spPr>
          <a:xfrm>
            <a:off x="1522413" y="381000"/>
            <a:ext cx="9829799" cy="671736"/>
          </a:xfrm>
        </p:spPr>
        <p:txBody>
          <a:bodyPr/>
          <a:lstStyle/>
          <a:p>
            <a:r>
              <a:rPr lang="en-IN" sz="3600" dirty="0"/>
              <a:t>Conclusion</a:t>
            </a:r>
          </a:p>
        </p:txBody>
      </p:sp>
      <p:sp>
        <p:nvSpPr>
          <p:cNvPr id="3" name="Content Placeholder 2">
            <a:extLst>
              <a:ext uri="{FF2B5EF4-FFF2-40B4-BE49-F238E27FC236}">
                <a16:creationId xmlns:a16="http://schemas.microsoft.com/office/drawing/2014/main" id="{BEF0F46B-4525-402B-8B70-52F18F4FC22F}"/>
              </a:ext>
            </a:extLst>
          </p:cNvPr>
          <p:cNvSpPr>
            <a:spLocks noGrp="1"/>
          </p:cNvSpPr>
          <p:nvPr>
            <p:ph idx="1"/>
          </p:nvPr>
        </p:nvSpPr>
        <p:spPr>
          <a:xfrm>
            <a:off x="801216" y="1304366"/>
            <a:ext cx="10586392" cy="5157192"/>
          </a:xfrm>
        </p:spPr>
        <p:txBody>
          <a:bodyPr>
            <a:noAutofit/>
          </a:bodyPr>
          <a:lstStyle/>
          <a:p>
            <a:pPr>
              <a:lnSpc>
                <a:spcPct val="107000"/>
              </a:lnSpc>
              <a:spcBef>
                <a:spcPts val="300"/>
              </a:spcBef>
              <a:spcAft>
                <a:spcPts val="300"/>
              </a:spcAft>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Times New Roman" panose="02020603050405020304" pitchFamily="18" charset="0"/>
              </a:rPr>
              <a:t>In this project report, we have used machine learning algorithms to predict the flight price. We have mentioned the step by step procedure to analyse the dataset and finding the correlation between the features.</a:t>
            </a:r>
          </a:p>
          <a:p>
            <a:pPr>
              <a:lnSpc>
                <a:spcPct val="107000"/>
              </a:lnSpc>
              <a:spcBef>
                <a:spcPts val="300"/>
              </a:spcBef>
              <a:spcAft>
                <a:spcPts val="300"/>
              </a:spcAft>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Times New Roman" panose="02020603050405020304" pitchFamily="18" charset="0"/>
              </a:rPr>
              <a:t>Thus we can select the features which are correlated to each other and are independent in nature. The power of visualization has helped us in understanding the data by graphical representation it has made me to understand what data is trying to say.</a:t>
            </a:r>
          </a:p>
          <a:p>
            <a:pPr>
              <a:lnSpc>
                <a:spcPct val="107000"/>
              </a:lnSpc>
              <a:spcBef>
                <a:spcPts val="300"/>
              </a:spcBef>
              <a:spcAft>
                <a:spcPts val="300"/>
              </a:spcAft>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Times New Roman" panose="02020603050405020304" pitchFamily="18" charset="0"/>
              </a:rPr>
              <a:t> Data cleaning is one of the most important steps to remove unrealistic values and unnecessary values. </a:t>
            </a:r>
          </a:p>
          <a:p>
            <a:pPr>
              <a:lnSpc>
                <a:spcPct val="107000"/>
              </a:lnSpc>
              <a:spcBef>
                <a:spcPts val="300"/>
              </a:spcBef>
              <a:spcAft>
                <a:spcPts val="300"/>
              </a:spcAft>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Times New Roman" panose="02020603050405020304" pitchFamily="18" charset="0"/>
              </a:rPr>
              <a:t>These feature set were then given as an input to </a:t>
            </a:r>
            <a:r>
              <a:rPr lang="en-IN" sz="1600" dirty="0">
                <a:latin typeface="Century" panose="02040604050505020304" pitchFamily="18" charset="0"/>
                <a:ea typeface="Calibri" panose="020F0502020204030204" pitchFamily="34" charset="0"/>
                <a:cs typeface="Times New Roman" panose="02020603050405020304" pitchFamily="18" charset="0"/>
              </a:rPr>
              <a:t>seven </a:t>
            </a:r>
            <a:r>
              <a:rPr lang="en-IN" sz="1600" dirty="0">
                <a:effectLst/>
                <a:latin typeface="Century" panose="02040604050505020304" pitchFamily="18" charset="0"/>
                <a:ea typeface="Calibri" panose="020F0502020204030204" pitchFamily="34" charset="0"/>
                <a:cs typeface="Times New Roman" panose="02020603050405020304" pitchFamily="18" charset="0"/>
              </a:rPr>
              <a:t>algorithms and a hyper parameter tunning was done to the best model and the accuracy has been improved. Hence we calculated the performance of each model using different performance metrics and compared them based on these metrics.</a:t>
            </a:r>
          </a:p>
          <a:p>
            <a:pPr>
              <a:lnSpc>
                <a:spcPct val="107000"/>
              </a:lnSpc>
              <a:spcBef>
                <a:spcPts val="300"/>
              </a:spcBef>
              <a:spcAft>
                <a:spcPts val="300"/>
              </a:spcAft>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Times New Roman" panose="02020603050405020304" pitchFamily="18" charset="0"/>
              </a:rPr>
              <a:t> Then we have also saved the best model and predicted the </a:t>
            </a:r>
            <a:r>
              <a:rPr lang="en-IN" sz="1600" dirty="0">
                <a:latin typeface="Century" panose="02040604050505020304" pitchFamily="18" charset="0"/>
                <a:ea typeface="Calibri" panose="020F0502020204030204" pitchFamily="34" charset="0"/>
                <a:cs typeface="Times New Roman" panose="02020603050405020304" pitchFamily="18" charset="0"/>
              </a:rPr>
              <a:t>flight</a:t>
            </a:r>
            <a:r>
              <a:rPr lang="en-IN" sz="1600" dirty="0">
                <a:effectLst/>
                <a:latin typeface="Century" panose="02040604050505020304" pitchFamily="18" charset="0"/>
                <a:ea typeface="Calibri" panose="020F0502020204030204" pitchFamily="34" charset="0"/>
                <a:cs typeface="Times New Roman" panose="02020603050405020304" pitchFamily="18" charset="0"/>
              </a:rPr>
              <a:t> price. It was good that the predicted and actual values were almost same.</a:t>
            </a:r>
            <a:r>
              <a:rPr lang="en-IN" sz="1600" dirty="0">
                <a:effectLst/>
                <a:latin typeface="Century" panose="02040604050505020304" pitchFamily="18" charset="0"/>
                <a:ea typeface="Calibri" panose="020F0502020204030204" pitchFamily="34" charset="0"/>
                <a:cs typeface="Calibri" panose="020F0502020204030204" pitchFamily="34" charset="0"/>
              </a:rPr>
              <a:t> </a:t>
            </a:r>
          </a:p>
          <a:p>
            <a:pPr>
              <a:lnSpc>
                <a:spcPct val="107000"/>
              </a:lnSpc>
              <a:spcBef>
                <a:spcPts val="300"/>
              </a:spcBef>
              <a:spcAft>
                <a:spcPts val="300"/>
              </a:spcAft>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Calibri" panose="020F0502020204030204" pitchFamily="34" charset="0"/>
              </a:rPr>
              <a:t>To conclude, the application of machine learning in </a:t>
            </a:r>
            <a:r>
              <a:rPr lang="en-IN" sz="1600" dirty="0">
                <a:latin typeface="Century" panose="02040604050505020304" pitchFamily="18" charset="0"/>
                <a:ea typeface="Calibri" panose="020F0502020204030204" pitchFamily="34" charset="0"/>
                <a:cs typeface="Calibri" panose="020F0502020204030204" pitchFamily="34" charset="0"/>
              </a:rPr>
              <a:t>flight</a:t>
            </a:r>
            <a:r>
              <a:rPr lang="en-IN" sz="1600" dirty="0">
                <a:effectLst/>
                <a:latin typeface="Century" panose="02040604050505020304" pitchFamily="18" charset="0"/>
                <a:ea typeface="Calibri" panose="020F0502020204030204" pitchFamily="34" charset="0"/>
                <a:cs typeface="Calibri" panose="020F0502020204030204" pitchFamily="34" charset="0"/>
              </a:rPr>
              <a:t> price prediction is still at an early stage. We hope this study has moved a small step ahead in providing some methodological and empirical contributions to online platforms, and presenting an alternative approach to the valuation of flight price.</a:t>
            </a:r>
          </a:p>
          <a:p>
            <a:pPr>
              <a:lnSpc>
                <a:spcPct val="107000"/>
              </a:lnSpc>
              <a:spcBef>
                <a:spcPts val="300"/>
              </a:spcBef>
              <a:spcAft>
                <a:spcPts val="300"/>
              </a:spcAft>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Calibri" panose="020F0502020204030204" pitchFamily="34" charset="0"/>
              </a:rPr>
              <a:t>Future direction of research may consider incorporating additional flight data from a larger economical background with more features.</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0" indent="0">
              <a:buNone/>
            </a:pPr>
            <a:endParaRPr lang="en-IN" sz="1600" dirty="0"/>
          </a:p>
        </p:txBody>
      </p:sp>
    </p:spTree>
    <p:extLst>
      <p:ext uri="{BB962C8B-B14F-4D97-AF65-F5344CB8AC3E}">
        <p14:creationId xmlns:p14="http://schemas.microsoft.com/office/powerpoint/2010/main" val="2810652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96A01-906C-4F39-89D2-6A73C0000004}"/>
              </a:ext>
            </a:extLst>
          </p:cNvPr>
          <p:cNvSpPr>
            <a:spLocks noGrp="1"/>
          </p:cNvSpPr>
          <p:nvPr>
            <p:ph type="title"/>
          </p:nvPr>
        </p:nvSpPr>
        <p:spPr>
          <a:xfrm>
            <a:off x="645943" y="452718"/>
            <a:ext cx="9402274" cy="672026"/>
          </a:xfrm>
        </p:spPr>
        <p:txBody>
          <a:bodyPr/>
          <a:lstStyle/>
          <a:p>
            <a:r>
              <a:rPr lang="en-IN" sz="3600" dirty="0"/>
              <a:t>Problem Statement</a:t>
            </a:r>
          </a:p>
        </p:txBody>
      </p:sp>
      <p:sp>
        <p:nvSpPr>
          <p:cNvPr id="3" name="Content Placeholder 2">
            <a:extLst>
              <a:ext uri="{FF2B5EF4-FFF2-40B4-BE49-F238E27FC236}">
                <a16:creationId xmlns:a16="http://schemas.microsoft.com/office/drawing/2014/main" id="{E09D721E-6BEE-479A-9984-32A1EC00F53D}"/>
              </a:ext>
            </a:extLst>
          </p:cNvPr>
          <p:cNvSpPr>
            <a:spLocks noGrp="1"/>
          </p:cNvSpPr>
          <p:nvPr>
            <p:ph idx="1"/>
          </p:nvPr>
        </p:nvSpPr>
        <p:spPr>
          <a:xfrm>
            <a:off x="1197868" y="1268760"/>
            <a:ext cx="6012159" cy="4248472"/>
          </a:xfrm>
        </p:spPr>
        <p:txBody>
          <a:bodyPr>
            <a:normAutofit/>
          </a:bodyPr>
          <a:lstStyle/>
          <a:p>
            <a:pPr marL="0" indent="0">
              <a:buNone/>
            </a:pPr>
            <a:r>
              <a:rPr lang="en-US" sz="1600" dirty="0">
                <a:latin typeface="Century" panose="02040604050505020304" pitchFamily="18" charset="0"/>
              </a:rPr>
              <a:t>Anyone who has booked a flight ticket knows how unexpectedly the prices vary. The cheapest available ticket on a given flight gets more and less expensive over time. This usually happens as an attempt to maximize revenue based on </a:t>
            </a:r>
          </a:p>
          <a:p>
            <a:pPr marL="0" indent="0">
              <a:buNone/>
            </a:pPr>
            <a:endParaRPr lang="en-US" sz="1600" dirty="0">
              <a:latin typeface="Century" panose="02040604050505020304" pitchFamily="18" charset="0"/>
            </a:endParaRPr>
          </a:p>
          <a:p>
            <a:pPr marL="0" indent="0">
              <a:buNone/>
            </a:pPr>
            <a:r>
              <a:rPr lang="en-US" sz="1600" dirty="0">
                <a:latin typeface="Century" panose="02040604050505020304" pitchFamily="18" charset="0"/>
              </a:rPr>
              <a:t> 1. Time of purchase patterns (making sure last-minute purchases are expensive) </a:t>
            </a:r>
          </a:p>
          <a:p>
            <a:pPr marL="0" indent="0">
              <a:buNone/>
            </a:pPr>
            <a:r>
              <a:rPr lang="en-US" sz="1600" dirty="0">
                <a:latin typeface="Century" panose="02040604050505020304" pitchFamily="18" charset="0"/>
              </a:rPr>
              <a:t>2. Keeping the flight as full as they want it (raising prices on a flight which is filling up in order to reduce sales and hold back inventory for those expensive last-minute expensive purchases) </a:t>
            </a:r>
          </a:p>
          <a:p>
            <a:pPr marL="0" indent="0">
              <a:buNone/>
            </a:pPr>
            <a:r>
              <a:rPr lang="en-US" sz="1600" dirty="0">
                <a:latin typeface="Century" panose="02040604050505020304" pitchFamily="18" charset="0"/>
              </a:rPr>
              <a:t>So, you must work on a project where you collect data of flight fares with other features and work to make a model to predict fares of flights.</a:t>
            </a:r>
          </a:p>
        </p:txBody>
      </p:sp>
      <p:pic>
        <p:nvPicPr>
          <p:cNvPr id="5" name="Picture 4">
            <a:extLst>
              <a:ext uri="{FF2B5EF4-FFF2-40B4-BE49-F238E27FC236}">
                <a16:creationId xmlns:a16="http://schemas.microsoft.com/office/drawing/2014/main" id="{CCA2D9AA-9C3F-41A3-BD78-41F92360FA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22604" y="1916832"/>
            <a:ext cx="3744416" cy="2880320"/>
          </a:xfrm>
          <a:prstGeom prst="rect">
            <a:avLst/>
          </a:prstGeom>
        </p:spPr>
      </p:pic>
    </p:spTree>
    <p:extLst>
      <p:ext uri="{BB962C8B-B14F-4D97-AF65-F5344CB8AC3E}">
        <p14:creationId xmlns:p14="http://schemas.microsoft.com/office/powerpoint/2010/main" val="13327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EE7FC-150C-494B-AD00-461839A281EE}"/>
              </a:ext>
            </a:extLst>
          </p:cNvPr>
          <p:cNvSpPr>
            <a:spLocks noGrp="1"/>
          </p:cNvSpPr>
          <p:nvPr>
            <p:ph type="title"/>
          </p:nvPr>
        </p:nvSpPr>
        <p:spPr/>
        <p:txBody>
          <a:bodyPr/>
          <a:lstStyle/>
          <a:p>
            <a:r>
              <a:rPr lang="en-IN" sz="3600" dirty="0"/>
              <a:t>Problem Understanding</a:t>
            </a:r>
          </a:p>
        </p:txBody>
      </p:sp>
      <p:sp>
        <p:nvSpPr>
          <p:cNvPr id="3" name="Content Placeholder 2">
            <a:extLst>
              <a:ext uri="{FF2B5EF4-FFF2-40B4-BE49-F238E27FC236}">
                <a16:creationId xmlns:a16="http://schemas.microsoft.com/office/drawing/2014/main" id="{0A8206DD-0782-4390-A86F-20EA444B06AC}"/>
              </a:ext>
            </a:extLst>
          </p:cNvPr>
          <p:cNvSpPr>
            <a:spLocks noGrp="1"/>
          </p:cNvSpPr>
          <p:nvPr>
            <p:ph idx="1"/>
          </p:nvPr>
        </p:nvSpPr>
        <p:spPr>
          <a:xfrm>
            <a:off x="909836" y="2204864"/>
            <a:ext cx="8944211" cy="3248289"/>
          </a:xfrm>
        </p:spPr>
        <p:txBody>
          <a:bodyPr>
            <a:normAutofit/>
          </a:bodyPr>
          <a:lstStyle/>
          <a:p>
            <a:pPr>
              <a:lnSpc>
                <a:spcPct val="107000"/>
              </a:lnSpc>
              <a:spcAft>
                <a:spcPts val="800"/>
              </a:spcAft>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Calibri" panose="020F0502020204030204" pitchFamily="34" charset="0"/>
              </a:rPr>
              <a:t>Flight prices are something unpredictable. It’s more than likely that we spent hours on the internet researching flight deals, trying to figure an airfare pricing system that seems completely random every day. Flight price appears to fluctuate without reason and longer flights aren’t always more expensive than shorter ones. </a:t>
            </a:r>
            <a:endParaRPr lang="en-IN" sz="1600" dirty="0">
              <a:latin typeface="Century" panose="02040604050505020304" pitchFamily="18"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ü"/>
            </a:pPr>
            <a:r>
              <a:rPr lang="en-IN" sz="1600" dirty="0">
                <a:effectLst/>
                <a:latin typeface="Century" panose="02040604050505020304" pitchFamily="18" charset="0"/>
                <a:ea typeface="Calibri" panose="020F0502020204030204" pitchFamily="34" charset="0"/>
                <a:cs typeface="Calibri" panose="020F0502020204030204" pitchFamily="34" charset="0"/>
              </a:rPr>
              <a:t>But now the question is how to know proper Flight price, for that I have built a Machine learning model which can predict the Flight price. Using various features like </a:t>
            </a:r>
            <a:r>
              <a:rPr lang="en-IN" sz="1600" b="1" dirty="0">
                <a:effectLst/>
                <a:latin typeface="Century" panose="02040604050505020304" pitchFamily="18" charset="0"/>
                <a:ea typeface="Calibri" panose="020F0502020204030204" pitchFamily="34" charset="0"/>
                <a:cs typeface="Calibri" panose="020F0502020204030204" pitchFamily="34" charset="0"/>
              </a:rPr>
              <a:t>Airline, Source, Destination, Arrival time, Departure time, Stops, Travelling date and the Price for the same travel</a:t>
            </a:r>
            <a:r>
              <a:rPr lang="en-IN" sz="1600" dirty="0">
                <a:effectLst/>
                <a:latin typeface="Century" panose="02040604050505020304" pitchFamily="18" charset="0"/>
                <a:ea typeface="Calibri" panose="020F0502020204030204" pitchFamily="34" charset="0"/>
                <a:cs typeface="Calibri" panose="020F0502020204030204" pitchFamily="34" charset="0"/>
              </a:rPr>
              <a:t>. So using all these previously known information and analysing the data I have achieved a good model that has </a:t>
            </a:r>
            <a:r>
              <a:rPr lang="en-IN" sz="1600" b="1" dirty="0">
                <a:effectLst/>
                <a:latin typeface="Century" panose="02040604050505020304" pitchFamily="18" charset="0"/>
                <a:ea typeface="Calibri" panose="020F0502020204030204" pitchFamily="34" charset="0"/>
                <a:cs typeface="Calibri" panose="020F0502020204030204" pitchFamily="34" charset="0"/>
              </a:rPr>
              <a:t>82% accuracy</a:t>
            </a:r>
            <a:r>
              <a:rPr lang="en-IN" sz="1600" dirty="0">
                <a:effectLst/>
                <a:latin typeface="Century" panose="02040604050505020304" pitchFamily="18" charset="0"/>
                <a:ea typeface="Calibri" panose="020F0502020204030204" pitchFamily="34" charset="0"/>
                <a:cs typeface="Calibri" panose="020F0502020204030204" pitchFamily="34" charset="0"/>
              </a:rPr>
              <a:t>. So let’s understand what all the steps we did to reach this good accuracy.</a:t>
            </a:r>
            <a:endParaRPr lang="en-IN" sz="1600" dirty="0">
              <a:effectLst/>
              <a:latin typeface="Century" panose="02040604050505020304" pitchFamily="18"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IN" sz="2200" dirty="0">
              <a:latin typeface="Century" panose="02040604050505020304" pitchFamily="18" charset="0"/>
            </a:endParaRPr>
          </a:p>
        </p:txBody>
      </p:sp>
    </p:spTree>
    <p:extLst>
      <p:ext uri="{BB962C8B-B14F-4D97-AF65-F5344CB8AC3E}">
        <p14:creationId xmlns:p14="http://schemas.microsoft.com/office/powerpoint/2010/main" val="242427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6372-B5D6-450C-9D30-0ED2779B89D7}"/>
              </a:ext>
            </a:extLst>
          </p:cNvPr>
          <p:cNvSpPr>
            <a:spLocks noGrp="1"/>
          </p:cNvSpPr>
          <p:nvPr>
            <p:ph type="title"/>
          </p:nvPr>
        </p:nvSpPr>
        <p:spPr>
          <a:xfrm>
            <a:off x="1522415" y="404664"/>
            <a:ext cx="7236293" cy="1296144"/>
          </a:xfrm>
        </p:spPr>
        <p:txBody>
          <a:bodyPr/>
          <a:lstStyle/>
          <a:p>
            <a:r>
              <a:rPr lang="en-IN" sz="3600" dirty="0"/>
              <a:t>What is Flight Price Prediction</a:t>
            </a:r>
          </a:p>
        </p:txBody>
      </p:sp>
      <p:sp>
        <p:nvSpPr>
          <p:cNvPr id="3" name="Content Placeholder 2">
            <a:extLst>
              <a:ext uri="{FF2B5EF4-FFF2-40B4-BE49-F238E27FC236}">
                <a16:creationId xmlns:a16="http://schemas.microsoft.com/office/drawing/2014/main" id="{ED5FB2BD-30CF-4FFB-A9EF-5F58929C1DFC}"/>
              </a:ext>
            </a:extLst>
          </p:cNvPr>
          <p:cNvSpPr>
            <a:spLocks noGrp="1"/>
          </p:cNvSpPr>
          <p:nvPr>
            <p:ph sz="half" idx="1"/>
          </p:nvPr>
        </p:nvSpPr>
        <p:spPr>
          <a:xfrm>
            <a:off x="1269876" y="2274576"/>
            <a:ext cx="5616624" cy="2308848"/>
          </a:xfrm>
        </p:spPr>
        <p:txBody>
          <a:bodyPr>
            <a:normAutofit/>
          </a:bodyPr>
          <a:lstStyle/>
          <a:p>
            <a:pPr marL="0" indent="0">
              <a:buNone/>
            </a:pPr>
            <a:r>
              <a:rPr lang="en-IN" sz="1600" dirty="0"/>
              <a:t> </a:t>
            </a:r>
            <a:r>
              <a:rPr lang="en-US" sz="1600" b="0" i="0" dirty="0">
                <a:effectLst/>
                <a:latin typeface="Century" panose="02040604050505020304" pitchFamily="18" charset="0"/>
              </a:rPr>
              <a:t>Nowadays, the number of people using flights has increased significantly. It is difficult for airlines to maintain prices since prices change dynamically due to different conditions. That’s why we will try to use machine learning to solve this problem. This can help airlines by predicting what prices they can maintain. It can also help customers to predict future flight prices and plan their journey accordingly.</a:t>
            </a:r>
            <a:endParaRPr lang="en-IN" sz="1600" dirty="0">
              <a:latin typeface="Century" panose="02040604050505020304" pitchFamily="18" charset="0"/>
            </a:endParaRPr>
          </a:p>
        </p:txBody>
      </p:sp>
      <p:pic>
        <p:nvPicPr>
          <p:cNvPr id="7" name="Content Placeholder 6">
            <a:extLst>
              <a:ext uri="{FF2B5EF4-FFF2-40B4-BE49-F238E27FC236}">
                <a16:creationId xmlns:a16="http://schemas.microsoft.com/office/drawing/2014/main" id="{EE0E59C7-D2B5-49C2-8CE3-300292016F70}"/>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462564" y="1995850"/>
            <a:ext cx="4104456" cy="2585278"/>
          </a:xfrm>
        </p:spPr>
      </p:pic>
    </p:spTree>
    <p:extLst>
      <p:ext uri="{BB962C8B-B14F-4D97-AF65-F5344CB8AC3E}">
        <p14:creationId xmlns:p14="http://schemas.microsoft.com/office/powerpoint/2010/main" val="3638388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D798F-E19B-48AC-B134-262B990D5F66}"/>
              </a:ext>
            </a:extLst>
          </p:cNvPr>
          <p:cNvSpPr>
            <a:spLocks noGrp="1"/>
          </p:cNvSpPr>
          <p:nvPr>
            <p:ph type="title"/>
          </p:nvPr>
        </p:nvSpPr>
        <p:spPr/>
        <p:txBody>
          <a:bodyPr/>
          <a:lstStyle/>
          <a:p>
            <a:r>
              <a:rPr lang="en-IN" sz="3600" dirty="0"/>
              <a:t>Importance of Flight Price Prediction</a:t>
            </a:r>
          </a:p>
        </p:txBody>
      </p:sp>
      <p:sp>
        <p:nvSpPr>
          <p:cNvPr id="3" name="Content Placeholder 2">
            <a:extLst>
              <a:ext uri="{FF2B5EF4-FFF2-40B4-BE49-F238E27FC236}">
                <a16:creationId xmlns:a16="http://schemas.microsoft.com/office/drawing/2014/main" id="{C22A4B34-FEA9-4437-9DD0-30A876103DF4}"/>
              </a:ext>
            </a:extLst>
          </p:cNvPr>
          <p:cNvSpPr>
            <a:spLocks noGrp="1"/>
          </p:cNvSpPr>
          <p:nvPr>
            <p:ph sz="half" idx="1"/>
          </p:nvPr>
        </p:nvSpPr>
        <p:spPr>
          <a:xfrm>
            <a:off x="981844" y="1914536"/>
            <a:ext cx="6262428" cy="3244952"/>
          </a:xfrm>
        </p:spPr>
        <p:txBody>
          <a:bodyPr>
            <a:normAutofit/>
          </a:bodyPr>
          <a:lstStyle/>
          <a:p>
            <a:pPr>
              <a:lnSpc>
                <a:spcPct val="107000"/>
              </a:lnSpc>
              <a:spcAft>
                <a:spcPts val="800"/>
              </a:spcAft>
              <a:buFont typeface="Wingdings" panose="05000000000000000000" pitchFamily="2" charset="2"/>
              <a:buChar char="ü"/>
            </a:pPr>
            <a:r>
              <a:rPr lang="en-IN" sz="1600" dirty="0">
                <a:latin typeface="Century" panose="02040604050505020304" pitchFamily="18" charset="0"/>
              </a:rPr>
              <a:t> </a:t>
            </a:r>
            <a:r>
              <a:rPr lang="en-IN" sz="1600" dirty="0">
                <a:effectLst/>
                <a:latin typeface="Century" panose="02040604050505020304" pitchFamily="18" charset="0"/>
                <a:ea typeface="Calibri" panose="020F0502020204030204" pitchFamily="34" charset="0"/>
                <a:cs typeface="Times New Roman" panose="02020603050405020304" pitchFamily="18" charset="0"/>
              </a:rPr>
              <a:t>It is hard for the client to buy an air ticket at the most reduced cost. For this few procedures are explored to determine time and date to grab air tickets with minimum fare rate. The majority of these systems are utilizing the modern computerized system known as Machine Learning. The model guesses airfare well in advance from the known information. This framework is proposed to change various added value arrangements into included added value arrangement heading which can support to solo gathering estimation.</a:t>
            </a:r>
          </a:p>
        </p:txBody>
      </p:sp>
      <p:pic>
        <p:nvPicPr>
          <p:cNvPr id="7" name="Content Placeholder 6">
            <a:extLst>
              <a:ext uri="{FF2B5EF4-FFF2-40B4-BE49-F238E27FC236}">
                <a16:creationId xmlns:a16="http://schemas.microsoft.com/office/drawing/2014/main" id="{68A613A1-CE64-4887-BB45-C0AFFE29706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894611" y="2060848"/>
            <a:ext cx="3457599" cy="2952328"/>
          </a:xfrm>
        </p:spPr>
      </p:pic>
    </p:spTree>
    <p:extLst>
      <p:ext uri="{BB962C8B-B14F-4D97-AF65-F5344CB8AC3E}">
        <p14:creationId xmlns:p14="http://schemas.microsoft.com/office/powerpoint/2010/main" val="356359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40425-56F5-4ED4-BC84-D0D948728B53}"/>
              </a:ext>
            </a:extLst>
          </p:cNvPr>
          <p:cNvSpPr>
            <a:spLocks noGrp="1"/>
          </p:cNvSpPr>
          <p:nvPr>
            <p:ph type="title"/>
          </p:nvPr>
        </p:nvSpPr>
        <p:spPr>
          <a:xfrm>
            <a:off x="645943" y="452718"/>
            <a:ext cx="9402274" cy="816042"/>
          </a:xfrm>
        </p:spPr>
        <p:txBody>
          <a:bodyPr/>
          <a:lstStyle/>
          <a:p>
            <a:r>
              <a:rPr lang="en-IN" sz="3600" dirty="0"/>
              <a:t>Exploratory Data Analysis</a:t>
            </a:r>
          </a:p>
        </p:txBody>
      </p:sp>
      <p:sp>
        <p:nvSpPr>
          <p:cNvPr id="3" name="Content Placeholder 2">
            <a:extLst>
              <a:ext uri="{FF2B5EF4-FFF2-40B4-BE49-F238E27FC236}">
                <a16:creationId xmlns:a16="http://schemas.microsoft.com/office/drawing/2014/main" id="{F0E5FD44-C34C-44B0-9780-EB76B2438FED}"/>
              </a:ext>
            </a:extLst>
          </p:cNvPr>
          <p:cNvSpPr>
            <a:spLocks noGrp="1"/>
          </p:cNvSpPr>
          <p:nvPr>
            <p:ph idx="1"/>
          </p:nvPr>
        </p:nvSpPr>
        <p:spPr>
          <a:xfrm>
            <a:off x="1094888" y="1916832"/>
            <a:ext cx="9829799" cy="4176464"/>
          </a:xfrm>
        </p:spPr>
        <p:txBody>
          <a:bodyPr>
            <a:noAutofit/>
          </a:bodyPr>
          <a:lstStyle/>
          <a:p>
            <a:pPr marL="342900" lvl="0" indent="-342900">
              <a:lnSpc>
                <a:spcPct val="107000"/>
              </a:lnSpc>
              <a:buFont typeface="Wingdings" panose="05000000000000000000" pitchFamily="2" charset="2"/>
              <a:buChar char=""/>
            </a:pPr>
            <a:r>
              <a:rPr lang="en-IN" sz="1600" dirty="0">
                <a:solidFill>
                  <a:schemeClr val="tx1">
                    <a:lumMod val="95000"/>
                  </a:schemeClr>
                </a:solidFill>
                <a:effectLst/>
                <a:latin typeface="Century" panose="02040604050505020304" pitchFamily="18" charset="0"/>
                <a:ea typeface="Calibri" panose="020F0502020204030204" pitchFamily="34" charset="0"/>
                <a:cs typeface="Calibri" panose="020F0502020204030204" pitchFamily="34" charset="0"/>
              </a:rPr>
              <a:t>As a first step I have scrapped the required data using selenium from </a:t>
            </a:r>
            <a:r>
              <a:rPr lang="en-IN" sz="1600" dirty="0">
                <a:solidFill>
                  <a:schemeClr val="tx1">
                    <a:lumMod val="95000"/>
                  </a:schemeClr>
                </a:solidFill>
                <a:effectLst/>
                <a:latin typeface="Century" panose="02040604050505020304" pitchFamily="18" charset="0"/>
                <a:ea typeface="Calibri" panose="020F0502020204030204" pitchFamily="34" charset="0"/>
                <a:cs typeface="Times New Roman" panose="02020603050405020304" pitchFamily="18" charset="0"/>
              </a:rPr>
              <a:t>MakeMyTrip </a:t>
            </a:r>
            <a:r>
              <a:rPr lang="en-IN" sz="1600" dirty="0">
                <a:solidFill>
                  <a:schemeClr val="tx1">
                    <a:lumMod val="95000"/>
                  </a:schemeClr>
                </a:solidFill>
                <a:effectLst/>
                <a:latin typeface="Century" panose="02040604050505020304" pitchFamily="18" charset="0"/>
                <a:ea typeface="Calibri" panose="020F0502020204030204" pitchFamily="34" charset="0"/>
                <a:cs typeface="Calibri" panose="020F0502020204030204" pitchFamily="34" charset="0"/>
              </a:rPr>
              <a:t>website.</a:t>
            </a:r>
            <a:endParaRPr lang="en-IN" sz="1600" dirty="0">
              <a:solidFill>
                <a:schemeClr val="tx1">
                  <a:lumMod val="9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600" dirty="0">
                <a:solidFill>
                  <a:schemeClr val="tx1">
                    <a:lumMod val="95000"/>
                  </a:schemeClr>
                </a:solidFill>
                <a:effectLst/>
                <a:latin typeface="Century" panose="02040604050505020304" pitchFamily="18" charset="0"/>
                <a:ea typeface="Calibri" panose="020F0502020204030204" pitchFamily="34" charset="0"/>
                <a:cs typeface="Calibri" panose="020F0502020204030204" pitchFamily="34" charset="0"/>
              </a:rPr>
              <a:t>And I have imported required libraries and I have imported the dataset which was in csv format. </a:t>
            </a:r>
            <a:endParaRPr lang="en-IN" sz="1600" dirty="0">
              <a:solidFill>
                <a:schemeClr val="tx1">
                  <a:lumMod val="9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600" dirty="0">
                <a:solidFill>
                  <a:schemeClr val="tx1">
                    <a:lumMod val="95000"/>
                  </a:schemeClr>
                </a:solidFill>
                <a:effectLst/>
                <a:latin typeface="Century" panose="02040604050505020304" pitchFamily="18" charset="0"/>
                <a:ea typeface="Calibri" panose="020F0502020204030204" pitchFamily="34" charset="0"/>
                <a:cs typeface="Calibri" panose="020F0502020204030204" pitchFamily="34" charset="0"/>
              </a:rPr>
              <a:t>Then I did all the statistical analysis like checking shape, unique, value counts, info etc</a:t>
            </a:r>
            <a:endParaRPr lang="en-IN" sz="1600" dirty="0">
              <a:solidFill>
                <a:schemeClr val="tx1">
                  <a:lumMod val="9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600" dirty="0">
                <a:solidFill>
                  <a:schemeClr val="tx1">
                    <a:lumMod val="95000"/>
                  </a:schemeClr>
                </a:solidFill>
                <a:effectLst/>
                <a:latin typeface="Century" panose="02040604050505020304" pitchFamily="18" charset="0"/>
                <a:ea typeface="Calibri" panose="020F0502020204030204" pitchFamily="34" charset="0"/>
                <a:cs typeface="Calibri" panose="020F0502020204030204" pitchFamily="34" charset="0"/>
              </a:rPr>
              <a:t>While checking for null values I found there was a row full of null values in the dataset and I dropped that row as it will not help our analysis.</a:t>
            </a:r>
            <a:endParaRPr lang="en-IN" sz="1600" dirty="0">
              <a:solidFill>
                <a:schemeClr val="tx1">
                  <a:lumMod val="9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1600" dirty="0">
                <a:solidFill>
                  <a:schemeClr val="tx1">
                    <a:lumMod val="95000"/>
                  </a:schemeClr>
                </a:solidFill>
                <a:effectLst/>
                <a:latin typeface="Century" panose="02040604050505020304" pitchFamily="18" charset="0"/>
                <a:ea typeface="Calibri" panose="020F0502020204030204" pitchFamily="34" charset="0"/>
                <a:cs typeface="Calibri" panose="020F0502020204030204" pitchFamily="34" charset="0"/>
              </a:rPr>
              <a:t>I have also dropped Unnamed:0 column as I found it was the index column of csv file.</a:t>
            </a:r>
            <a:endParaRPr lang="en-IN" sz="1600" dirty="0">
              <a:solidFill>
                <a:schemeClr val="tx1">
                  <a:lumMod val="95000"/>
                </a:schemeClr>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600" dirty="0">
                <a:solidFill>
                  <a:schemeClr val="tx1">
                    <a:lumMod val="95000"/>
                  </a:schemeClr>
                </a:solidFill>
                <a:effectLst/>
                <a:latin typeface="Century" panose="02040604050505020304" pitchFamily="18" charset="0"/>
                <a:ea typeface="Calibri" panose="020F0502020204030204" pitchFamily="34" charset="0"/>
                <a:cs typeface="Calibri" panose="020F0502020204030204" pitchFamily="34" charset="0"/>
              </a:rPr>
              <a:t>Next as a part of feature extraction I converted the data types of datetime columns and I have extracted useful information from the raw dataset. Thinking that this data will help us more than raw data.</a:t>
            </a:r>
            <a:endParaRPr lang="en-IN" sz="1600" dirty="0">
              <a:solidFill>
                <a:schemeClr val="tx1">
                  <a:lumMod val="95000"/>
                </a:schemeClr>
              </a:solidFill>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75689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AA67E-7C9F-4E66-93A5-3B34B52D1366}"/>
              </a:ext>
            </a:extLst>
          </p:cNvPr>
          <p:cNvSpPr>
            <a:spLocks noGrp="1"/>
          </p:cNvSpPr>
          <p:nvPr>
            <p:ph type="title"/>
          </p:nvPr>
        </p:nvSpPr>
        <p:spPr>
          <a:xfrm>
            <a:off x="1522413" y="116632"/>
            <a:ext cx="9829799" cy="648072"/>
          </a:xfrm>
        </p:spPr>
        <p:txBody>
          <a:bodyPr>
            <a:normAutofit fontScale="90000"/>
          </a:bodyPr>
          <a:lstStyle/>
          <a:p>
            <a:r>
              <a:rPr lang="en-IN" sz="4000" dirty="0"/>
              <a:t>Univariate Visualization of numerical columns</a:t>
            </a:r>
          </a:p>
        </p:txBody>
      </p:sp>
      <p:pic>
        <p:nvPicPr>
          <p:cNvPr id="4" name="Picture 3">
            <a:extLst>
              <a:ext uri="{FF2B5EF4-FFF2-40B4-BE49-F238E27FC236}">
                <a16:creationId xmlns:a16="http://schemas.microsoft.com/office/drawing/2014/main" id="{46AD6090-5AF6-4ED8-A7C9-3AE9E42BA05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44530" y="1556792"/>
            <a:ext cx="10585176" cy="4680521"/>
          </a:xfrm>
          <a:prstGeom prst="rect">
            <a:avLst/>
          </a:prstGeom>
          <a:noFill/>
          <a:ln>
            <a:noFill/>
          </a:ln>
        </p:spPr>
      </p:pic>
    </p:spTree>
    <p:extLst>
      <p:ext uri="{BB962C8B-B14F-4D97-AF65-F5344CB8AC3E}">
        <p14:creationId xmlns:p14="http://schemas.microsoft.com/office/powerpoint/2010/main" val="3620510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634</TotalTime>
  <Words>1692</Words>
  <Application>Microsoft Office PowerPoint</Application>
  <PresentationFormat>Custom</PresentationFormat>
  <Paragraphs>129</Paragraphs>
  <Slides>30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Arial</vt:lpstr>
      <vt:lpstr>Calibri</vt:lpstr>
      <vt:lpstr>Cambria</vt:lpstr>
      <vt:lpstr>Century</vt:lpstr>
      <vt:lpstr>Century Gothic</vt:lpstr>
      <vt:lpstr>Symbol</vt:lpstr>
      <vt:lpstr>Wingdings</vt:lpstr>
      <vt:lpstr>Wingdings 3</vt:lpstr>
      <vt:lpstr>Ion</vt:lpstr>
      <vt:lpstr>Flight Price Prediction Project</vt:lpstr>
      <vt:lpstr>Summary</vt:lpstr>
      <vt:lpstr>Overview</vt:lpstr>
      <vt:lpstr>Problem Statement</vt:lpstr>
      <vt:lpstr>Problem Understanding</vt:lpstr>
      <vt:lpstr>What is Flight Price Prediction</vt:lpstr>
      <vt:lpstr>Importance of Flight Price Prediction</vt:lpstr>
      <vt:lpstr>Exploratory Data Analysis</vt:lpstr>
      <vt:lpstr>Univariate Visualization of numerical columns</vt:lpstr>
      <vt:lpstr>Univariate Vizualization of Categorical columns</vt:lpstr>
      <vt:lpstr>Observations</vt:lpstr>
      <vt:lpstr>Bivariate Vizualization of numerical columns</vt:lpstr>
      <vt:lpstr>Observations</vt:lpstr>
      <vt:lpstr>Bivariate Vizualization of categorical columns</vt:lpstr>
      <vt:lpstr>Observations</vt:lpstr>
      <vt:lpstr>Analysis</vt:lpstr>
      <vt:lpstr>Data Cleaning Steps</vt:lpstr>
      <vt:lpstr>Model Building</vt:lpstr>
      <vt:lpstr> RandomForestRegressor</vt:lpstr>
      <vt:lpstr> XGBRegressor</vt:lpstr>
      <vt:lpstr>ExtraTreesRegressor</vt:lpstr>
      <vt:lpstr>iv) GradientBoostingRegressor:</vt:lpstr>
      <vt:lpstr>v) DecisionTreeRegressor:</vt:lpstr>
      <vt:lpstr>vi) KNN:</vt:lpstr>
      <vt:lpstr>vii) BaggingRegressor:</vt:lpstr>
      <vt:lpstr>Hyper Parameter Tunning:</vt:lpstr>
      <vt:lpstr>Hyper Parameter Tunning:</vt:lpstr>
      <vt:lpstr>Saving the model and predictions using saved model:</vt:lpstr>
      <vt:lpstr>Ploting the predicted values v/s actual values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On  “Housing: Price Prediction”</dc:title>
  <dc:creator>Pooja gowda</dc:creator>
  <cp:lastModifiedBy>john Alfinson</cp:lastModifiedBy>
  <cp:revision>10</cp:revision>
  <dcterms:created xsi:type="dcterms:W3CDTF">2021-10-01T13:22:47Z</dcterms:created>
  <dcterms:modified xsi:type="dcterms:W3CDTF">2022-08-03T11:42:02Z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